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32918400" cy="21945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99"/>
    <a:srgbClr val="F90758"/>
    <a:srgbClr val="FC86AD"/>
    <a:srgbClr val="FED2E1"/>
    <a:srgbClr val="FFECF2"/>
    <a:srgbClr val="F4BED8"/>
    <a:srgbClr val="963DC3"/>
    <a:srgbClr val="F082DE"/>
    <a:srgbClr val="DB97CC"/>
    <a:srgbClr val="A5A5A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E8CCA6-CD3A-43D2-93E4-23961CB3E89C}" v="78" dt="2024-04-29T20:31:24.816"/>
    <p1510:client id="{D0EA3103-055B-4285-836C-485A2E00809B}" v="7" dt="2024-04-30T04:29:16.142"/>
    <p1510:client id="{D23C348F-5E66-4812-94AD-F9BA53B40308}" v="10277" dt="2024-04-30T06:40:10.700"/>
    <p1510:client id="{E52B2A29-8293-435B-9A88-0BCFE0C1A1E8}" v="4" dt="2024-04-30T17:25:36.2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https://d.docs.live.net/ea6a827e77e1caa4/Documents/core%20II%20final%20proj.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ea6a827e77e1caa4/Documents/core%20II%20final%20proj.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ea6a827e77e1caa4/Documents/core%20II%20final%20proj.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lumMod val="95000"/>
                    <a:lumOff val="5000"/>
                  </a:schemeClr>
                </a:solidFill>
                <a:latin typeface="Arial" panose="020B0604020202020204" pitchFamily="34" charset="0"/>
                <a:ea typeface="+mn-ea"/>
                <a:cs typeface="Arial" panose="020B0604020202020204" pitchFamily="34" charset="0"/>
              </a:defRPr>
            </a:pPr>
            <a:r>
              <a:rPr lang="en-US" b="1"/>
              <a:t>Fig 3: </a:t>
            </a:r>
            <a:r>
              <a:rPr lang="en-US"/>
              <a:t>Percent Error of Printed Line's Width </a:t>
            </a:r>
          </a:p>
          <a:p>
            <a:pPr>
              <a:defRPr/>
            </a:pPr>
            <a:r>
              <a:rPr lang="en-US"/>
              <a:t>to Needle Tip's Diameter</a:t>
            </a:r>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v>Control</c:v>
          </c:tx>
          <c:spPr>
            <a:solidFill>
              <a:srgbClr val="FED2E1"/>
            </a:solidFill>
            <a:ln>
              <a:noFill/>
            </a:ln>
            <a:effectLst/>
          </c:spPr>
          <c:invertIfNegative val="0"/>
          <c:errBars>
            <c:errBarType val="both"/>
            <c:errValType val="cust"/>
            <c:noEndCap val="0"/>
            <c:plus>
              <c:numRef>
                <c:f>'[core II final proj.xlsx]analysis'!$K$18:$M$18</c:f>
                <c:numCache>
                  <c:formatCode>General</c:formatCode>
                  <c:ptCount val="3"/>
                  <c:pt idx="0">
                    <c:v>46.66</c:v>
                  </c:pt>
                  <c:pt idx="1">
                    <c:v>40.590000000000003</c:v>
                  </c:pt>
                  <c:pt idx="2">
                    <c:v>98.53</c:v>
                  </c:pt>
                </c:numCache>
              </c:numRef>
            </c:plus>
            <c:minus>
              <c:numRef>
                <c:f>'[core II final proj.xlsx]analysis'!$K$19:$M$19</c:f>
                <c:numCache>
                  <c:formatCode>General</c:formatCode>
                  <c:ptCount val="3"/>
                  <c:pt idx="0">
                    <c:v>46.67</c:v>
                  </c:pt>
                  <c:pt idx="1">
                    <c:v>56.81</c:v>
                  </c:pt>
                  <c:pt idx="2">
                    <c:v>98.53</c:v>
                  </c:pt>
                </c:numCache>
              </c:numRef>
            </c:minus>
            <c:spPr>
              <a:noFill/>
              <a:ln w="9525" cap="flat" cmpd="sng" algn="ctr">
                <a:solidFill>
                  <a:schemeClr val="tx1">
                    <a:lumMod val="65000"/>
                    <a:lumOff val="35000"/>
                  </a:schemeClr>
                </a:solidFill>
                <a:round/>
              </a:ln>
              <a:effectLst/>
            </c:spPr>
          </c:errBars>
          <c:cat>
            <c:strLit>
              <c:ptCount val="3"/>
              <c:pt idx="0">
                <c:v>Average</c:v>
              </c:pt>
              <c:pt idx="1">
                <c:v> Minimum</c:v>
              </c:pt>
              <c:pt idx="2">
                <c:v> Maximum</c:v>
              </c:pt>
            </c:strLit>
          </c:cat>
          <c:val>
            <c:numRef>
              <c:f>'[core II final proj.xlsx]analysis'!$C$8:$E$8</c:f>
              <c:numCache>
                <c:formatCode>General</c:formatCode>
                <c:ptCount val="3"/>
                <c:pt idx="0">
                  <c:v>112.65</c:v>
                </c:pt>
                <c:pt idx="1">
                  <c:v>69.11</c:v>
                </c:pt>
                <c:pt idx="2">
                  <c:v>203.78</c:v>
                </c:pt>
              </c:numCache>
            </c:numRef>
          </c:val>
          <c:extLst>
            <c:ext xmlns:c16="http://schemas.microsoft.com/office/drawing/2014/chart" uri="{C3380CC4-5D6E-409C-BE32-E72D297353CC}">
              <c16:uniqueId val="{00000000-64F6-4101-B881-2EFBC57766E5}"/>
            </c:ext>
          </c:extLst>
        </c:ser>
        <c:ser>
          <c:idx val="1"/>
          <c:order val="1"/>
          <c:tx>
            <c:v>29 to 5</c:v>
          </c:tx>
          <c:spPr>
            <a:solidFill>
              <a:srgbClr val="FC86AD"/>
            </a:solidFill>
            <a:ln>
              <a:noFill/>
            </a:ln>
            <a:effectLst/>
          </c:spPr>
          <c:invertIfNegative val="0"/>
          <c:errBars>
            <c:errBarType val="both"/>
            <c:errValType val="cust"/>
            <c:noEndCap val="0"/>
            <c:plus>
              <c:numRef>
                <c:f>'[core II final proj.xlsx]analysis'!$K$20:$M$20</c:f>
                <c:numCache>
                  <c:formatCode>General</c:formatCode>
                  <c:ptCount val="3"/>
                  <c:pt idx="0">
                    <c:v>67.47</c:v>
                  </c:pt>
                  <c:pt idx="1">
                    <c:v>1.8900000000000006</c:v>
                  </c:pt>
                  <c:pt idx="2">
                    <c:v>125.31</c:v>
                  </c:pt>
                </c:numCache>
              </c:numRef>
            </c:plus>
            <c:minus>
              <c:numRef>
                <c:f>'[core II final proj.xlsx]analysis'!$K$21:$M$21</c:f>
                <c:numCache>
                  <c:formatCode>General</c:formatCode>
                  <c:ptCount val="3"/>
                  <c:pt idx="0">
                    <c:v>67.47</c:v>
                  </c:pt>
                  <c:pt idx="1">
                    <c:v>1.8900000000000006</c:v>
                  </c:pt>
                  <c:pt idx="2">
                    <c:v>125.31</c:v>
                  </c:pt>
                </c:numCache>
              </c:numRef>
            </c:minus>
            <c:spPr>
              <a:noFill/>
              <a:ln w="9525" cap="flat" cmpd="sng" algn="ctr">
                <a:solidFill>
                  <a:schemeClr val="tx1">
                    <a:lumMod val="65000"/>
                    <a:lumOff val="35000"/>
                  </a:schemeClr>
                </a:solidFill>
                <a:round/>
              </a:ln>
              <a:effectLst/>
            </c:spPr>
          </c:errBars>
          <c:cat>
            <c:strLit>
              <c:ptCount val="3"/>
              <c:pt idx="0">
                <c:v>Average</c:v>
              </c:pt>
              <c:pt idx="1">
                <c:v> Minimum</c:v>
              </c:pt>
              <c:pt idx="2">
                <c:v> Maximum</c:v>
              </c:pt>
            </c:strLit>
          </c:cat>
          <c:val>
            <c:numRef>
              <c:f>'[core II final proj.xlsx]analysis'!$C$6:$E$6</c:f>
              <c:numCache>
                <c:formatCode>General</c:formatCode>
                <c:ptCount val="3"/>
                <c:pt idx="0">
                  <c:v>70.37</c:v>
                </c:pt>
                <c:pt idx="1">
                  <c:v>19.3</c:v>
                </c:pt>
                <c:pt idx="2">
                  <c:v>264.76</c:v>
                </c:pt>
              </c:numCache>
            </c:numRef>
          </c:val>
          <c:extLst>
            <c:ext xmlns:c16="http://schemas.microsoft.com/office/drawing/2014/chart" uri="{C3380CC4-5D6E-409C-BE32-E72D297353CC}">
              <c16:uniqueId val="{00000001-64F6-4101-B881-2EFBC57766E5}"/>
            </c:ext>
          </c:extLst>
        </c:ser>
        <c:ser>
          <c:idx val="2"/>
          <c:order val="2"/>
          <c:tx>
            <c:v>2 to 1</c:v>
          </c:tx>
          <c:spPr>
            <a:solidFill>
              <a:srgbClr val="F90758"/>
            </a:solidFill>
            <a:ln>
              <a:noFill/>
            </a:ln>
            <a:effectLst/>
          </c:spPr>
          <c:invertIfNegative val="0"/>
          <c:errBars>
            <c:errBarType val="both"/>
            <c:errValType val="cust"/>
            <c:noEndCap val="0"/>
            <c:plus>
              <c:numRef>
                <c:f>'[core II final proj.xlsx]analysis'!$K$22:$M$22</c:f>
                <c:numCache>
                  <c:formatCode>General</c:formatCode>
                  <c:ptCount val="3"/>
                  <c:pt idx="0">
                    <c:v>51.47</c:v>
                  </c:pt>
                  <c:pt idx="1">
                    <c:v>9.84</c:v>
                  </c:pt>
                  <c:pt idx="2">
                    <c:v>128.13999999999999</c:v>
                  </c:pt>
                </c:numCache>
              </c:numRef>
            </c:plus>
            <c:minus>
              <c:numRef>
                <c:f>'[core II final proj.xlsx]analysis'!$K$23:$M$23</c:f>
                <c:numCache>
                  <c:formatCode>General</c:formatCode>
                  <c:ptCount val="3"/>
                  <c:pt idx="0">
                    <c:v>37.86</c:v>
                  </c:pt>
                  <c:pt idx="1">
                    <c:v>3.120000000000001</c:v>
                  </c:pt>
                  <c:pt idx="2">
                    <c:v>128.13000000000002</c:v>
                  </c:pt>
                </c:numCache>
              </c:numRef>
            </c:minus>
            <c:spPr>
              <a:noFill/>
              <a:ln w="9525" cap="flat" cmpd="sng" algn="ctr">
                <a:solidFill>
                  <a:schemeClr val="tx1">
                    <a:lumMod val="65000"/>
                    <a:lumOff val="35000"/>
                  </a:schemeClr>
                </a:solidFill>
                <a:round/>
              </a:ln>
              <a:effectLst/>
            </c:spPr>
          </c:errBars>
          <c:cat>
            <c:strLit>
              <c:ptCount val="3"/>
              <c:pt idx="0">
                <c:v>Average</c:v>
              </c:pt>
              <c:pt idx="1">
                <c:v> Minimum</c:v>
              </c:pt>
              <c:pt idx="2">
                <c:v> Maximum</c:v>
              </c:pt>
            </c:strLit>
          </c:cat>
          <c:val>
            <c:numRef>
              <c:f>'[core II final proj.xlsx]analysis'!$C$7:$E$7</c:f>
              <c:numCache>
                <c:formatCode>General</c:formatCode>
                <c:ptCount val="3"/>
                <c:pt idx="0">
                  <c:v>44.66</c:v>
                </c:pt>
                <c:pt idx="1">
                  <c:v>24.57</c:v>
                </c:pt>
                <c:pt idx="2">
                  <c:v>142.83000000000001</c:v>
                </c:pt>
              </c:numCache>
            </c:numRef>
          </c:val>
          <c:extLst>
            <c:ext xmlns:c16="http://schemas.microsoft.com/office/drawing/2014/chart" uri="{C3380CC4-5D6E-409C-BE32-E72D297353CC}">
              <c16:uniqueId val="{00000002-64F6-4101-B881-2EFBC57766E5}"/>
            </c:ext>
          </c:extLst>
        </c:ser>
        <c:dLbls>
          <c:showLegendKey val="0"/>
          <c:showVal val="0"/>
          <c:showCatName val="0"/>
          <c:showSerName val="0"/>
          <c:showPercent val="0"/>
          <c:showBubbleSize val="0"/>
        </c:dLbls>
        <c:gapWidth val="219"/>
        <c:overlap val="-27"/>
        <c:axId val="1308490288"/>
        <c:axId val="1308489808"/>
      </c:barChart>
      <c:catAx>
        <c:axId val="1308490288"/>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r>
                  <a:rPr lang="en-US"/>
                  <a:t>Width of Printed Line</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crossAx val="1308489808"/>
        <c:crosses val="autoZero"/>
        <c:auto val="1"/>
        <c:lblAlgn val="ctr"/>
        <c:lblOffset val="100"/>
        <c:noMultiLvlLbl val="0"/>
      </c:catAx>
      <c:valAx>
        <c:axId val="13084898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5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r>
                  <a:rPr lang="en-US"/>
                  <a:t>% Error from Needle Tip Width</a:t>
                </a:r>
              </a:p>
            </c:rich>
          </c:tx>
          <c:layout>
            <c:manualLayout>
              <c:xMode val="edge"/>
              <c:yMode val="edge"/>
              <c:x val="5.5634779140330956E-3"/>
              <c:y val="0.22385172491320995"/>
            </c:manualLayout>
          </c:layout>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5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crossAx val="1308490288"/>
        <c:crosses val="autoZero"/>
        <c:crossBetween val="between"/>
      </c:valAx>
      <c:spPr>
        <a:noFill/>
        <a:ln>
          <a:noFill/>
        </a:ln>
        <a:effectLst/>
      </c:spPr>
    </c:plotArea>
    <c:legend>
      <c:legendPos val="r"/>
      <c:layout>
        <c:manualLayout>
          <c:xMode val="edge"/>
          <c:yMode val="edge"/>
          <c:x val="0.85182727941877867"/>
          <c:y val="0.19263492951463088"/>
          <c:w val="0.11901871610984782"/>
          <c:h val="0.23571581766488306"/>
        </c:manualLayout>
      </c:layout>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solidFill>
            <a:schemeClr val="tx1">
              <a:lumMod val="95000"/>
              <a:lumOff val="5000"/>
            </a:schemeClr>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b="1"/>
              <a:t>Fig 5:</a:t>
            </a:r>
            <a:r>
              <a:rPr lang="en-US" b="1" baseline="0"/>
              <a:t> </a:t>
            </a:r>
            <a:r>
              <a:rPr lang="en-US"/>
              <a:t>Variations in Line Width (mm)</a:t>
            </a:r>
          </a:p>
        </c:rich>
      </c:tx>
      <c:overlay val="0"/>
      <c:spPr>
        <a:noFill/>
        <a:ln>
          <a:noFill/>
        </a:ln>
        <a:effectLst/>
      </c:spPr>
      <c:txPr>
        <a:bodyPr rot="0" spcFirstLastPara="1" vertOverflow="ellipsis" vert="horz" wrap="square" anchor="ctr" anchorCtr="1"/>
        <a:lstStyle/>
        <a:p>
          <a:pPr>
            <a:defRPr sz="18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v>Control</c:v>
          </c:tx>
          <c:spPr>
            <a:solidFill>
              <a:srgbClr val="FED2E1"/>
            </a:solidFill>
            <a:ln>
              <a:noFill/>
            </a:ln>
            <a:effectLst/>
          </c:spPr>
          <c:invertIfNegative val="0"/>
          <c:errBars>
            <c:errBarType val="both"/>
            <c:errValType val="cust"/>
            <c:noEndCap val="0"/>
            <c:plus>
              <c:numRef>
                <c:f>'[core II final proj.xlsx]analysis'!$D$57:$F$57</c:f>
                <c:numCache>
                  <c:formatCode>General</c:formatCode>
                  <c:ptCount val="3"/>
                  <c:pt idx="0">
                    <c:v>0.35956394106185663</c:v>
                  </c:pt>
                  <c:pt idx="1">
                    <c:v>0.39020897640909447</c:v>
                  </c:pt>
                  <c:pt idx="2">
                    <c:v>9.9725274206194495E-2</c:v>
                  </c:pt>
                </c:numCache>
              </c:numRef>
            </c:plus>
            <c:minus>
              <c:numRef>
                <c:f>'[core II final proj.xlsx]analysis'!$D$57:$F$57</c:f>
                <c:numCache>
                  <c:formatCode>General</c:formatCode>
                  <c:ptCount val="3"/>
                  <c:pt idx="0">
                    <c:v>0.35956394106185663</c:v>
                  </c:pt>
                  <c:pt idx="1">
                    <c:v>0.39020897640909447</c:v>
                  </c:pt>
                  <c:pt idx="2">
                    <c:v>9.9725274206194495E-2</c:v>
                  </c:pt>
                </c:numCache>
              </c:numRef>
            </c:minus>
            <c:spPr>
              <a:noFill/>
              <a:ln w="9525" cap="flat" cmpd="sng" algn="ctr">
                <a:solidFill>
                  <a:schemeClr val="tx1">
                    <a:lumMod val="65000"/>
                    <a:lumOff val="35000"/>
                  </a:schemeClr>
                </a:solidFill>
                <a:round/>
              </a:ln>
              <a:effectLst/>
            </c:spPr>
          </c:errBars>
          <c:cat>
            <c:strLit>
              <c:ptCount val="3"/>
              <c:pt idx="0">
                <c:v>Max-Min</c:v>
              </c:pt>
              <c:pt idx="1">
                <c:v>Max-Avg</c:v>
              </c:pt>
              <c:pt idx="2">
                <c:v>Avg-Min</c:v>
              </c:pt>
            </c:strLit>
          </c:cat>
          <c:val>
            <c:numRef>
              <c:f>'[core II final proj.xlsx]analysis'!$D$56:$F$56</c:f>
              <c:numCache>
                <c:formatCode>General</c:formatCode>
                <c:ptCount val="3"/>
                <c:pt idx="0">
                  <c:v>0.74603238095238089</c:v>
                </c:pt>
                <c:pt idx="1">
                  <c:v>0.55555629629629633</c:v>
                </c:pt>
                <c:pt idx="2">
                  <c:v>0.31481481481481477</c:v>
                </c:pt>
              </c:numCache>
            </c:numRef>
          </c:val>
          <c:extLst>
            <c:ext xmlns:c16="http://schemas.microsoft.com/office/drawing/2014/chart" uri="{C3380CC4-5D6E-409C-BE32-E72D297353CC}">
              <c16:uniqueId val="{00000000-7ED6-4AF8-84B1-BCC65D764511}"/>
            </c:ext>
          </c:extLst>
        </c:ser>
        <c:ser>
          <c:idx val="1"/>
          <c:order val="1"/>
          <c:tx>
            <c:v>29 to 5</c:v>
          </c:tx>
          <c:spPr>
            <a:solidFill>
              <a:srgbClr val="FC86AD"/>
            </a:solidFill>
            <a:ln>
              <a:noFill/>
            </a:ln>
            <a:effectLst/>
          </c:spPr>
          <c:invertIfNegative val="0"/>
          <c:errBars>
            <c:errBarType val="both"/>
            <c:errValType val="cust"/>
            <c:noEndCap val="0"/>
            <c:plus>
              <c:numRef>
                <c:f>'[core II final proj.xlsx]analysis'!$G$57:$I$57</c:f>
                <c:numCache>
                  <c:formatCode>General</c:formatCode>
                  <c:ptCount val="3"/>
                  <c:pt idx="0">
                    <c:v>0.67654192744562203</c:v>
                  </c:pt>
                  <c:pt idx="1">
                    <c:v>0.52452781486917244</c:v>
                  </c:pt>
                  <c:pt idx="2">
                    <c:v>0.3848893824655259</c:v>
                  </c:pt>
                </c:numCache>
              </c:numRef>
            </c:plus>
            <c:minus>
              <c:numRef>
                <c:f>'[core II final proj.xlsx]analysis'!$G$57:$I$57</c:f>
                <c:numCache>
                  <c:formatCode>General</c:formatCode>
                  <c:ptCount val="3"/>
                  <c:pt idx="0">
                    <c:v>0.67654192744562203</c:v>
                  </c:pt>
                  <c:pt idx="1">
                    <c:v>0.52452781486917244</c:v>
                  </c:pt>
                  <c:pt idx="2">
                    <c:v>0.3848893824655259</c:v>
                  </c:pt>
                </c:numCache>
              </c:numRef>
            </c:minus>
            <c:spPr>
              <a:noFill/>
              <a:ln w="9525" cap="flat" cmpd="sng" algn="ctr">
                <a:solidFill>
                  <a:schemeClr val="tx1">
                    <a:lumMod val="65000"/>
                    <a:lumOff val="35000"/>
                  </a:schemeClr>
                </a:solidFill>
                <a:round/>
              </a:ln>
              <a:effectLst/>
            </c:spPr>
          </c:errBars>
          <c:cat>
            <c:strLit>
              <c:ptCount val="3"/>
              <c:pt idx="0">
                <c:v>Max-Min</c:v>
              </c:pt>
              <c:pt idx="1">
                <c:v>Max-Avg</c:v>
              </c:pt>
              <c:pt idx="2">
                <c:v>Avg-Min</c:v>
              </c:pt>
            </c:strLit>
          </c:cat>
          <c:val>
            <c:numRef>
              <c:f>'[core II final proj.xlsx]analysis'!$G$56:$I$56</c:f>
              <c:numCache>
                <c:formatCode>General</c:formatCode>
                <c:ptCount val="3"/>
                <c:pt idx="0">
                  <c:v>1.609142857142857</c:v>
                </c:pt>
                <c:pt idx="1">
                  <c:v>1.1850000000000001</c:v>
                </c:pt>
                <c:pt idx="2">
                  <c:v>0.4241428571428571</c:v>
                </c:pt>
              </c:numCache>
            </c:numRef>
          </c:val>
          <c:extLst>
            <c:ext xmlns:c16="http://schemas.microsoft.com/office/drawing/2014/chart" uri="{C3380CC4-5D6E-409C-BE32-E72D297353CC}">
              <c16:uniqueId val="{00000001-7ED6-4AF8-84B1-BCC65D764511}"/>
            </c:ext>
          </c:extLst>
        </c:ser>
        <c:ser>
          <c:idx val="2"/>
          <c:order val="2"/>
          <c:tx>
            <c:v>2 to 1</c:v>
          </c:tx>
          <c:spPr>
            <a:solidFill>
              <a:srgbClr val="F90758"/>
            </a:solidFill>
            <a:ln>
              <a:noFill/>
            </a:ln>
            <a:effectLst/>
          </c:spPr>
          <c:invertIfNegative val="0"/>
          <c:errBars>
            <c:errBarType val="both"/>
            <c:errValType val="cust"/>
            <c:noEndCap val="0"/>
            <c:plus>
              <c:numRef>
                <c:f>'[core II final proj.xlsx]analysis'!$J$57:$L$57</c:f>
                <c:numCache>
                  <c:formatCode>General</c:formatCode>
                  <c:ptCount val="3"/>
                  <c:pt idx="0">
                    <c:v>0.78109390656779087</c:v>
                  </c:pt>
                  <c:pt idx="1">
                    <c:v>0.47473771634420597</c:v>
                  </c:pt>
                  <c:pt idx="2">
                    <c:v>0.1613046683681397</c:v>
                  </c:pt>
                </c:numCache>
              </c:numRef>
            </c:plus>
            <c:minus>
              <c:numRef>
                <c:f>'[core II final proj.xlsx]analysis'!$J$57:$L$57</c:f>
                <c:numCache>
                  <c:formatCode>General</c:formatCode>
                  <c:ptCount val="3"/>
                  <c:pt idx="0">
                    <c:v>0.78109390656779087</c:v>
                  </c:pt>
                  <c:pt idx="1">
                    <c:v>0.47473771634420597</c:v>
                  </c:pt>
                  <c:pt idx="2">
                    <c:v>0.1613046683681397</c:v>
                  </c:pt>
                </c:numCache>
              </c:numRef>
            </c:minus>
            <c:spPr>
              <a:noFill/>
              <a:ln w="9525" cap="flat" cmpd="sng" algn="ctr">
                <a:solidFill>
                  <a:schemeClr val="tx1">
                    <a:lumMod val="65000"/>
                    <a:lumOff val="35000"/>
                  </a:schemeClr>
                </a:solidFill>
                <a:round/>
              </a:ln>
              <a:effectLst/>
            </c:spPr>
          </c:errBars>
          <c:cat>
            <c:strLit>
              <c:ptCount val="3"/>
              <c:pt idx="0">
                <c:v>Max-Min</c:v>
              </c:pt>
              <c:pt idx="1">
                <c:v>Max-Avg</c:v>
              </c:pt>
              <c:pt idx="2">
                <c:v>Avg-Min</c:v>
              </c:pt>
            </c:strLit>
          </c:cat>
          <c:val>
            <c:numRef>
              <c:f>'[core II final proj.xlsx]analysis'!$J$56:$L$56</c:f>
              <c:numCache>
                <c:formatCode>General</c:formatCode>
                <c:ptCount val="3"/>
                <c:pt idx="0">
                  <c:v>1.4803094233473981</c:v>
                </c:pt>
                <c:pt idx="1">
                  <c:v>0.59845288326300983</c:v>
                </c:pt>
                <c:pt idx="2">
                  <c:v>0.23277074542897327</c:v>
                </c:pt>
              </c:numCache>
            </c:numRef>
          </c:val>
          <c:extLst>
            <c:ext xmlns:c16="http://schemas.microsoft.com/office/drawing/2014/chart" uri="{C3380CC4-5D6E-409C-BE32-E72D297353CC}">
              <c16:uniqueId val="{00000002-7ED6-4AF8-84B1-BCC65D764511}"/>
            </c:ext>
          </c:extLst>
        </c:ser>
        <c:dLbls>
          <c:showLegendKey val="0"/>
          <c:showVal val="0"/>
          <c:showCatName val="0"/>
          <c:showSerName val="0"/>
          <c:showPercent val="0"/>
          <c:showBubbleSize val="0"/>
        </c:dLbls>
        <c:gapWidth val="219"/>
        <c:overlap val="-27"/>
        <c:axId val="1306708736"/>
        <c:axId val="1306716896"/>
      </c:barChart>
      <c:catAx>
        <c:axId val="1306708736"/>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r>
                  <a:rPr lang="en-US"/>
                  <a:t>Widths Being Compared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306716896"/>
        <c:crosses val="autoZero"/>
        <c:auto val="1"/>
        <c:lblAlgn val="ctr"/>
        <c:lblOffset val="100"/>
        <c:noMultiLvlLbl val="0"/>
      </c:catAx>
      <c:valAx>
        <c:axId val="13067168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r>
                  <a:rPr lang="en-US"/>
                  <a:t>Width Difference (mm)</a:t>
                </a:r>
              </a:p>
            </c:rich>
          </c:tx>
          <c:layout>
            <c:manualLayout>
              <c:xMode val="edge"/>
              <c:yMode val="edge"/>
              <c:x val="1.0329398595457411E-2"/>
              <c:y val="0.22058309156284606"/>
            </c:manualLayout>
          </c:layout>
          <c:overlay val="0"/>
          <c:spPr>
            <a:noFill/>
            <a:ln>
              <a:noFill/>
            </a:ln>
            <a:effectLst/>
          </c:spPr>
          <c:txPr>
            <a:bodyPr rot="-5400000" spcFirstLastPara="1" vertOverflow="ellipsis" vert="horz" wrap="square" anchor="ctr" anchorCtr="1"/>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306708736"/>
        <c:crosses val="autoZero"/>
        <c:crossBetween val="between"/>
      </c:valAx>
      <c:spPr>
        <a:noFill/>
        <a:ln>
          <a:noFill/>
        </a:ln>
        <a:effectLst/>
      </c:spPr>
    </c:plotArea>
    <c:legend>
      <c:legendPos val="r"/>
      <c:layout>
        <c:manualLayout>
          <c:xMode val="edge"/>
          <c:yMode val="edge"/>
          <c:x val="0.71161190555560139"/>
          <c:y val="0.1441126862493694"/>
          <c:w val="0.10245891972616521"/>
          <c:h val="0.22121479165076494"/>
        </c:manualLayout>
      </c:layout>
      <c:overlay val="0"/>
      <c:spPr>
        <a:noFill/>
        <a:ln>
          <a:noFill/>
        </a:ln>
        <a:effectLst/>
      </c:spPr>
      <c:txPr>
        <a:bodyPr rot="0" spcFirstLastPara="1" vertOverflow="ellipsis" vert="horz" wrap="square" anchor="ctr" anchorCtr="1"/>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solidFill>
            <a:schemeClr val="tx1"/>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80" b="0" i="0" u="none" strike="noStrike" kern="1200" spc="0" baseline="0">
                <a:solidFill>
                  <a:schemeClr val="tx1">
                    <a:lumMod val="95000"/>
                    <a:lumOff val="5000"/>
                  </a:schemeClr>
                </a:solidFill>
                <a:latin typeface="Arial" panose="020B0604020202020204" pitchFamily="34" charset="0"/>
                <a:ea typeface="+mn-ea"/>
                <a:cs typeface="Arial" panose="020B0604020202020204" pitchFamily="34" charset="0"/>
              </a:defRPr>
            </a:pPr>
            <a:r>
              <a:rPr lang="en-US" b="1"/>
              <a:t>Fig</a:t>
            </a:r>
            <a:r>
              <a:rPr lang="en-US" b="1" baseline="0"/>
              <a:t> 4: </a:t>
            </a:r>
            <a:r>
              <a:rPr lang="en-US"/>
              <a:t>Standard Deviation of Average, Maximum, </a:t>
            </a:r>
          </a:p>
          <a:p>
            <a:pPr>
              <a:defRPr/>
            </a:pPr>
            <a:r>
              <a:rPr lang="en-US"/>
              <a:t>and Minimum Line Widths</a:t>
            </a:r>
          </a:p>
        </c:rich>
      </c:tx>
      <c:overlay val="0"/>
      <c:spPr>
        <a:noFill/>
        <a:ln>
          <a:noFill/>
        </a:ln>
        <a:effectLst/>
      </c:spPr>
      <c:txPr>
        <a:bodyPr rot="0" spcFirstLastPara="1" vertOverflow="ellipsis" vert="horz" wrap="square" anchor="ctr" anchorCtr="1"/>
        <a:lstStyle/>
        <a:p>
          <a:pPr>
            <a:defRPr sz="1680" b="0" i="0" u="none" strike="noStrike" kern="1200" spc="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tx>
            <c:strRef>
              <c:f>'[core II final proj.xlsx]analysis'!$C$85</c:f>
              <c:strCache>
                <c:ptCount val="1"/>
                <c:pt idx="0">
                  <c:v>Control</c:v>
                </c:pt>
              </c:strCache>
            </c:strRef>
          </c:tx>
          <c:spPr>
            <a:solidFill>
              <a:srgbClr val="FED2E1"/>
            </a:solidFill>
            <a:ln>
              <a:noFill/>
            </a:ln>
            <a:effectLst/>
          </c:spPr>
          <c:invertIfNegative val="0"/>
          <c:cat>
            <c:strRef>
              <c:f>'[core II final proj.xlsx]analysis'!$D$83:$F$84</c:f>
              <c:strCache>
                <c:ptCount val="3"/>
                <c:pt idx="0">
                  <c:v>Average</c:v>
                </c:pt>
                <c:pt idx="1">
                  <c:v>Maximum</c:v>
                </c:pt>
                <c:pt idx="2">
                  <c:v>Minimum</c:v>
                </c:pt>
              </c:strCache>
            </c:strRef>
          </c:cat>
          <c:val>
            <c:numRef>
              <c:f>'[core II final proj.xlsx]analysis'!$D$85:$F$85</c:f>
              <c:numCache>
                <c:formatCode>General</c:formatCode>
                <c:ptCount val="3"/>
                <c:pt idx="0">
                  <c:v>0.2844868795506893</c:v>
                </c:pt>
                <c:pt idx="1">
                  <c:v>0.2968744359607664</c:v>
                </c:pt>
                <c:pt idx="2">
                  <c:v>0.60063943978751344</c:v>
                </c:pt>
              </c:numCache>
            </c:numRef>
          </c:val>
          <c:extLst>
            <c:ext xmlns:c16="http://schemas.microsoft.com/office/drawing/2014/chart" uri="{C3380CC4-5D6E-409C-BE32-E72D297353CC}">
              <c16:uniqueId val="{00000000-DCE7-4AC3-9ABD-DE78C51D1740}"/>
            </c:ext>
          </c:extLst>
        </c:ser>
        <c:ser>
          <c:idx val="1"/>
          <c:order val="1"/>
          <c:tx>
            <c:strRef>
              <c:f>'[core II final proj.xlsx]analysis'!$C$86</c:f>
              <c:strCache>
                <c:ptCount val="1"/>
                <c:pt idx="0">
                  <c:v>29 to 5</c:v>
                </c:pt>
              </c:strCache>
            </c:strRef>
          </c:tx>
          <c:spPr>
            <a:solidFill>
              <a:srgbClr val="FC86AD"/>
            </a:solidFill>
            <a:ln>
              <a:noFill/>
            </a:ln>
            <a:effectLst/>
          </c:spPr>
          <c:invertIfNegative val="0"/>
          <c:cat>
            <c:strRef>
              <c:f>'[core II final proj.xlsx]analysis'!$D$83:$F$84</c:f>
              <c:strCache>
                <c:ptCount val="3"/>
                <c:pt idx="0">
                  <c:v>Average</c:v>
                </c:pt>
                <c:pt idx="1">
                  <c:v>Maximum</c:v>
                </c:pt>
                <c:pt idx="2">
                  <c:v>Minimum</c:v>
                </c:pt>
              </c:strCache>
            </c:strRef>
          </c:cat>
          <c:val>
            <c:numRef>
              <c:f>'[core II final proj.xlsx]analysis'!$D$86:$F$86</c:f>
              <c:numCache>
                <c:formatCode>General</c:formatCode>
                <c:ptCount val="3"/>
                <c:pt idx="0">
                  <c:v>0.41130171655466774</c:v>
                </c:pt>
                <c:pt idx="1">
                  <c:v>0.13398598769259096</c:v>
                </c:pt>
                <c:pt idx="2">
                  <c:v>0.763882350167851</c:v>
                </c:pt>
              </c:numCache>
            </c:numRef>
          </c:val>
          <c:extLst>
            <c:ext xmlns:c16="http://schemas.microsoft.com/office/drawing/2014/chart" uri="{C3380CC4-5D6E-409C-BE32-E72D297353CC}">
              <c16:uniqueId val="{00000001-DCE7-4AC3-9ABD-DE78C51D1740}"/>
            </c:ext>
          </c:extLst>
        </c:ser>
        <c:ser>
          <c:idx val="2"/>
          <c:order val="2"/>
          <c:tx>
            <c:strRef>
              <c:f>'[core II final proj.xlsx]analysis'!$C$87</c:f>
              <c:strCache>
                <c:ptCount val="1"/>
                <c:pt idx="0">
                  <c:v>2 to 1</c:v>
                </c:pt>
              </c:strCache>
            </c:strRef>
          </c:tx>
          <c:spPr>
            <a:solidFill>
              <a:srgbClr val="F90758"/>
            </a:solidFill>
            <a:ln>
              <a:noFill/>
            </a:ln>
            <a:effectLst/>
          </c:spPr>
          <c:invertIfNegative val="0"/>
          <c:cat>
            <c:strRef>
              <c:f>'[core II final proj.xlsx]analysis'!$D$83:$F$84</c:f>
              <c:strCache>
                <c:ptCount val="3"/>
                <c:pt idx="0">
                  <c:v>Average</c:v>
                </c:pt>
                <c:pt idx="1">
                  <c:v>Maximum</c:v>
                </c:pt>
                <c:pt idx="2">
                  <c:v>Minimum</c:v>
                </c:pt>
              </c:strCache>
            </c:strRef>
          </c:cat>
          <c:val>
            <c:numRef>
              <c:f>'[core II final proj.xlsx]analysis'!$D$87:$F$87</c:f>
              <c:numCache>
                <c:formatCode>General</c:formatCode>
                <c:ptCount val="3"/>
                <c:pt idx="0">
                  <c:v>0.31373419542145875</c:v>
                </c:pt>
                <c:pt idx="1">
                  <c:v>0.17027144884392736</c:v>
                </c:pt>
                <c:pt idx="2">
                  <c:v>0.78109390656779087</c:v>
                </c:pt>
              </c:numCache>
            </c:numRef>
          </c:val>
          <c:extLst>
            <c:ext xmlns:c16="http://schemas.microsoft.com/office/drawing/2014/chart" uri="{C3380CC4-5D6E-409C-BE32-E72D297353CC}">
              <c16:uniqueId val="{00000002-DCE7-4AC3-9ABD-DE78C51D1740}"/>
            </c:ext>
          </c:extLst>
        </c:ser>
        <c:dLbls>
          <c:showLegendKey val="0"/>
          <c:showVal val="0"/>
          <c:showCatName val="0"/>
          <c:showSerName val="0"/>
          <c:showPercent val="0"/>
          <c:showBubbleSize val="0"/>
        </c:dLbls>
        <c:gapWidth val="219"/>
        <c:overlap val="-27"/>
        <c:axId val="1447590944"/>
        <c:axId val="1447609664"/>
      </c:barChart>
      <c:catAx>
        <c:axId val="14475909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crossAx val="1447609664"/>
        <c:crosses val="autoZero"/>
        <c:auto val="1"/>
        <c:lblAlgn val="ctr"/>
        <c:lblOffset val="100"/>
        <c:noMultiLvlLbl val="0"/>
      </c:catAx>
      <c:valAx>
        <c:axId val="14476096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r>
                  <a:rPr lang="en-US"/>
                  <a:t>Standard Deviation (mm)</a:t>
                </a:r>
              </a:p>
            </c:rich>
          </c:tx>
          <c:layout>
            <c:manualLayout>
              <c:xMode val="edge"/>
              <c:yMode val="edge"/>
              <c:x val="1.1056013216143462E-2"/>
              <c:y val="0.21602806265084334"/>
            </c:manualLayout>
          </c:layout>
          <c:overlay val="0"/>
          <c:spPr>
            <a:noFill/>
            <a:ln>
              <a:noFill/>
            </a:ln>
            <a:effectLst/>
          </c:spPr>
          <c:txPr>
            <a:bodyPr rot="-5400000" spcFirstLastPara="1" vertOverflow="ellipsis" vert="horz" wrap="square" anchor="ctr" anchorCtr="1"/>
            <a:lstStyle/>
            <a:p>
              <a:pPr>
                <a:defRPr sz="14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crossAx val="1447590944"/>
        <c:crosses val="autoZero"/>
        <c:crossBetween val="between"/>
      </c:valAx>
      <c:spPr>
        <a:noFill/>
        <a:ln>
          <a:noFill/>
        </a:ln>
        <a:effectLst/>
      </c:spPr>
    </c:plotArea>
    <c:legend>
      <c:legendPos val="r"/>
      <c:layout>
        <c:manualLayout>
          <c:xMode val="edge"/>
          <c:yMode val="edge"/>
          <c:x val="0.85774378690506647"/>
          <c:y val="0.60348308429327835"/>
          <c:w val="0.12014418666264665"/>
          <c:h val="0.28267416112157123"/>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95000"/>
                  <a:lumOff val="5000"/>
                </a:schemeClr>
              </a:solidFill>
              <a:latin typeface="Arial" panose="020B0604020202020204" pitchFamily="34" charset="0"/>
              <a:ea typeface="+mn-ea"/>
              <a:cs typeface="Arial" panose="020B0604020202020204" pitchFamily="34"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solidFill>
            <a:schemeClr val="tx1">
              <a:lumMod val="95000"/>
              <a:lumOff val="5000"/>
            </a:schemeClr>
          </a:solidFill>
          <a:latin typeface="Arial" panose="020B0604020202020204" pitchFamily="34" charset="0"/>
          <a:cs typeface="Arial" panose="020B0604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BF072F-02B3-448D-BC2F-9FB0BEAF17FE}" type="datetimeFigureOut">
              <a:rPr lang="en-US" smtClean="0"/>
              <a:t>12/15/2024</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870745-D068-4D9B-9B18-8C19C6F9B6F0}" type="slidenum">
              <a:rPr lang="en-US" smtClean="0"/>
              <a:t>‹#›</a:t>
            </a:fld>
            <a:endParaRPr lang="en-US"/>
          </a:p>
        </p:txBody>
      </p:sp>
    </p:spTree>
    <p:extLst>
      <p:ext uri="{BB962C8B-B14F-4D97-AF65-F5344CB8AC3E}">
        <p14:creationId xmlns:p14="http://schemas.microsoft.com/office/powerpoint/2010/main" val="4179012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6870745-D068-4D9B-9B18-8C19C6F9B6F0}" type="slidenum">
              <a:rPr lang="en-US" smtClean="0"/>
              <a:t>1</a:t>
            </a:fld>
            <a:endParaRPr lang="en-US"/>
          </a:p>
        </p:txBody>
      </p:sp>
    </p:spTree>
    <p:extLst>
      <p:ext uri="{BB962C8B-B14F-4D97-AF65-F5344CB8AC3E}">
        <p14:creationId xmlns:p14="http://schemas.microsoft.com/office/powerpoint/2010/main" val="2087903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p>
        </p:txBody>
      </p:sp>
      <p:sp>
        <p:nvSpPr>
          <p:cNvPr id="4" name="Date Placeholder 3"/>
          <p:cNvSpPr>
            <a:spLocks noGrp="1"/>
          </p:cNvSpPr>
          <p:nvPr>
            <p:ph type="dt" sz="half" idx="10"/>
          </p:nvPr>
        </p:nvSpPr>
        <p:spPr/>
        <p:txBody>
          <a:bodyPr/>
          <a:lstStyle/>
          <a:p>
            <a:fld id="{69F7EBAC-ED62-2C48-8E2B-FB9FF02A62DE}" type="datetimeFigureOut">
              <a:rPr lang="en-US" smtClean="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3064305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F7EBAC-ED62-2C48-8E2B-FB9FF02A62DE}" type="datetimeFigureOut">
              <a:rPr lang="en-US" smtClean="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21134768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F7EBAC-ED62-2C48-8E2B-FB9FF02A62DE}" type="datetimeFigureOut">
              <a:rPr lang="en-US" smtClean="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1041368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F7EBAC-ED62-2C48-8E2B-FB9FF02A62DE}" type="datetimeFigureOut">
              <a:rPr lang="en-US" smtClean="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11275906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F7EBAC-ED62-2C48-8E2B-FB9FF02A62DE}" type="datetimeFigureOut">
              <a:rPr lang="en-US" smtClean="0"/>
              <a:t>12/15/2024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140326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F7EBAC-ED62-2C48-8E2B-FB9FF02A62DE}" type="datetimeFigureOut">
              <a:rPr lang="en-US" smtClean="0"/>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112461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9F7EBAC-ED62-2C48-8E2B-FB9FF02A62DE}" type="datetimeFigureOut">
              <a:rPr lang="en-US" smtClean="0"/>
              <a:t>12/15/2024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4248962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9F7EBAC-ED62-2C48-8E2B-FB9FF02A62DE}" type="datetimeFigureOut">
              <a:rPr lang="en-US" smtClean="0"/>
              <a:t>12/15/2024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2692313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F7EBAC-ED62-2C48-8E2B-FB9FF02A62DE}" type="datetimeFigureOut">
              <a:rPr lang="en-US" smtClean="0"/>
              <a:t>12/15/2024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838758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9F7EBAC-ED62-2C48-8E2B-FB9FF02A62DE}" type="datetimeFigureOut">
              <a:rPr lang="en-US" smtClean="0"/>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2744033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9F7EBAC-ED62-2C48-8E2B-FB9FF02A62DE}" type="datetimeFigureOut">
              <a:rPr lang="en-US" smtClean="0"/>
              <a:t>12/15/2024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DEC17E-85B9-3346-A3F9-8F767EADC2EC}" type="slidenum">
              <a:rPr lang="en-US" smtClean="0"/>
              <a:t>‹#›</a:t>
            </a:fld>
            <a:endParaRPr lang="en-US"/>
          </a:p>
        </p:txBody>
      </p:sp>
    </p:spTree>
    <p:extLst>
      <p:ext uri="{BB962C8B-B14F-4D97-AF65-F5344CB8AC3E}">
        <p14:creationId xmlns:p14="http://schemas.microsoft.com/office/powerpoint/2010/main" val="37391374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69F7EBAC-ED62-2C48-8E2B-FB9FF02A62DE}" type="datetimeFigureOut">
              <a:rPr lang="en-US" smtClean="0"/>
              <a:t>12/15/2024</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98DEC17E-85B9-3346-A3F9-8F767EADC2EC}" type="slidenum">
              <a:rPr lang="en-US" smtClean="0"/>
              <a:t>‹#›</a:t>
            </a:fld>
            <a:endParaRPr lang="en-US"/>
          </a:p>
        </p:txBody>
      </p:sp>
    </p:spTree>
    <p:extLst>
      <p:ext uri="{BB962C8B-B14F-4D97-AF65-F5344CB8AC3E}">
        <p14:creationId xmlns:p14="http://schemas.microsoft.com/office/powerpoint/2010/main" val="31092121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8.png"/><Relationship Id="rId3" Type="http://schemas.openxmlformats.org/officeDocument/2006/relationships/image" Target="../media/image1.jpeg"/><Relationship Id="rId7" Type="http://schemas.openxmlformats.org/officeDocument/2006/relationships/chart" Target="../charts/chart2.xml"/><Relationship Id="rId12"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chart" Target="../charts/chart1.xml"/><Relationship Id="rId11" Type="http://schemas.openxmlformats.org/officeDocument/2006/relationships/image" Target="../media/image6.png"/><Relationship Id="rId5" Type="http://schemas.openxmlformats.org/officeDocument/2006/relationships/image" Target="../media/image3.png"/><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hart" Target="../charts/char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75A44740-84F7-BDEA-6026-21ED865E5A5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32" t="9212" r="1951" b="23948"/>
          <a:stretch/>
        </p:blipFill>
        <p:spPr bwMode="auto">
          <a:xfrm>
            <a:off x="1118074" y="10447974"/>
            <a:ext cx="5944505" cy="3189961"/>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7" name="Rectangle 16"/>
              <p:cNvSpPr/>
              <p:nvPr/>
            </p:nvSpPr>
            <p:spPr>
              <a:xfrm>
                <a:off x="257678" y="8557937"/>
                <a:ext cx="7449709" cy="9453935"/>
              </a:xfrm>
              <a:prstGeom prst="rect">
                <a:avLst/>
              </a:prstGeom>
            </p:spPr>
            <p:txBody>
              <a:bodyPr wrap="square">
                <a:spAutoFit/>
              </a:bodyPr>
              <a:lstStyle/>
              <a:p>
                <a:pPr algn="just">
                  <a:lnSpc>
                    <a:spcPct val="107000"/>
                  </a:lnSpc>
                  <a:spcAft>
                    <a:spcPts val="800"/>
                  </a:spcAft>
                </a:pP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A hydrophilic polysaccharide, Na-</a:t>
                </a:r>
                <a:r>
                  <a:rPr lang="en-US" sz="14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is characterized by its biocompatible and biodegradable properties, making it a natural subject of interest when exploring potential biomedical applications. Na-</a:t>
                </a:r>
                <a:r>
                  <a:rPr lang="en-US" sz="14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is also distinct due to its unique chemical structure, with each of its monosaccharide subunits containing an attached carboxylate ion (CO</a:t>
                </a:r>
                <a:r>
                  <a:rPr lang="en-US" sz="1400" baseline="-25000">
                    <a:latin typeface="Arial" panose="020B0604020202020204" pitchFamily="34" charset="0"/>
                    <a:cs typeface="Arial" panose="020B0604020202020204" pitchFamily="34" charset="0"/>
                  </a:rPr>
                  <a:t>2</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Na</a:t>
                </a:r>
                <a:r>
                  <a:rPr lang="en-US" sz="1400" baseline="30000">
                    <a:solidFill>
                      <a:srgbClr val="0D0D0D"/>
                    </a:solidFill>
                    <a:latin typeface="Arial" panose="020B0604020202020204" pitchFamily="34" charset="0"/>
                    <a:ea typeface="Calibri" panose="020F0502020204030204" pitchFamily="34" charset="0"/>
                    <a:cs typeface="Arial" panose="020B0604020202020204" pitchFamily="34" charset="0"/>
                  </a:rPr>
                  <a:t>+</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This enables it the ability to form interpolymer crosslinks when combined with a solution of calcium ions, such as calcium chloride, as the Ca</a:t>
                </a:r>
                <a:r>
                  <a:rPr lang="en-US" sz="1400" baseline="30000">
                    <a:solidFill>
                      <a:srgbClr val="0D0D0D"/>
                    </a:solidFill>
                    <a:latin typeface="Arial" panose="020B0604020202020204" pitchFamily="34" charset="0"/>
                    <a:ea typeface="Calibri" panose="020F0502020204030204" pitchFamily="34" charset="0"/>
                    <a:cs typeface="Arial" panose="020B0604020202020204" pitchFamily="34" charset="0"/>
                  </a:rPr>
                  <a:t>2+</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binds two CO</a:t>
                </a:r>
                <a:r>
                  <a:rPr lang="en-US" sz="1400" baseline="-25000">
                    <a:latin typeface="Arial" panose="020B0604020202020204" pitchFamily="34" charset="0"/>
                    <a:cs typeface="Arial" panose="020B0604020202020204" pitchFamily="34" charset="0"/>
                  </a:rPr>
                  <a:t>2-</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ions together from nearby polymers (Figure 1). Once crosslinked, Na-</a:t>
                </a:r>
                <a:r>
                  <a:rPr lang="en-US" sz="14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will solidify from its typical gelatinous structure to a more solid form.</a:t>
                </a:r>
              </a:p>
              <a:p>
                <a:pPr algn="just">
                  <a:lnSpc>
                    <a:spcPct val="107000"/>
                  </a:lnSpc>
                  <a:spcAft>
                    <a:spcPts val="800"/>
                  </a:spcAft>
                </a:pPr>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In this experiment, we will be examining the potential ways in which this property can be manipulated when using Na-</a:t>
                </a:r>
                <a:r>
                  <a:rPr lang="en-US" sz="14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as a medium for bioprinting. Specifically, we will focus on the properties of a cell media-based sodium alginate solution when pre-crosslinked at a ratio of 29 parts Na-</a:t>
                </a:r>
                <a:r>
                  <a:rPr lang="en-US" sz="14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solution to 5 parts calcium chloride (</a:t>
                </a:r>
                <a:r>
                  <a:rPr lang="en-US" sz="1400">
                    <a:latin typeface="Arial"/>
                    <a:cs typeface="Arial"/>
                  </a:rPr>
                  <a:t>CaCl</a:t>
                </a:r>
                <a:r>
                  <a:rPr lang="en-US" sz="1400" baseline="-25000">
                    <a:latin typeface="Arial"/>
                    <a:cs typeface="Arial"/>
                  </a:rPr>
                  <a:t>2</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solution, 2 parts Na-</a:t>
                </a:r>
                <a:r>
                  <a:rPr lang="en-US" sz="14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to 1 part </a:t>
                </a:r>
                <a:r>
                  <a:rPr lang="en-US" sz="1400">
                    <a:latin typeface="Arial"/>
                    <a:cs typeface="Arial"/>
                  </a:rPr>
                  <a:t>CaCl</a:t>
                </a:r>
                <a:r>
                  <a:rPr lang="en-US" sz="1400" baseline="-25000">
                    <a:latin typeface="Arial"/>
                    <a:cs typeface="Arial"/>
                  </a:rPr>
                  <a:t>2</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and pure Na-</a:t>
                </a:r>
                <a:r>
                  <a:rPr lang="en-US" sz="14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solution without the addition of </a:t>
                </a:r>
                <a:r>
                  <a:rPr lang="en-US" sz="1400">
                    <a:latin typeface="Arial"/>
                    <a:cs typeface="Arial"/>
                  </a:rPr>
                  <a:t>CaCl</a:t>
                </a:r>
                <a:r>
                  <a:rPr lang="en-US" sz="1400" baseline="-25000">
                    <a:latin typeface="Arial"/>
                    <a:cs typeface="Arial"/>
                  </a:rPr>
                  <a:t>2</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a:t>
                </a:r>
              </a:p>
              <a:p>
                <a:pPr algn="just">
                  <a:lnSpc>
                    <a:spcPct val="107000"/>
                  </a:lnSpc>
                  <a:spcAft>
                    <a:spcPts val="800"/>
                  </a:spcAft>
                </a:pP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To test the accuracy of these materials when applied as bioinks, we will be comparing the width (diameter) of the needle being used to print the ink (0.6096 mm) and the actual width of a printed line (</a:t>
                </a:r>
                <a14:m>
                  <m:oMath xmlns:m="http://schemas.openxmlformats.org/officeDocument/2006/math">
                    <m:r>
                      <a:rPr lang="en-US" sz="1400" b="0" i="1" smtClean="0">
                        <a:solidFill>
                          <a:srgbClr val="0D0D0D"/>
                        </a:solidFill>
                        <a:latin typeface="Cambria Math" panose="02040503050406030204" pitchFamily="18" charset="0"/>
                        <a:ea typeface="Calibri" panose="020F0502020204030204" pitchFamily="34" charset="0"/>
                        <a:cs typeface="Arial" panose="020B0604020202020204" pitchFamily="34" charset="0"/>
                      </a:rPr>
                      <m:t>𝑥</m:t>
                    </m:r>
                    <m:r>
                      <a:rPr lang="en-US" sz="1400" b="0" i="0" smtClean="0">
                        <a:solidFill>
                          <a:srgbClr val="0D0D0D"/>
                        </a:solidFill>
                        <a:latin typeface="Cambria Math" panose="02040503050406030204" pitchFamily="18" charset="0"/>
                        <a:ea typeface="Calibri" panose="020F0502020204030204" pitchFamily="34" charset="0"/>
                        <a:cs typeface="Arial" panose="020B0604020202020204" pitchFamily="34" charset="0"/>
                      </a:rPr>
                      <m:t>) </m:t>
                    </m:r>
                  </m:oMath>
                </a14:m>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through the formula:</a:t>
                </a:r>
              </a:p>
              <a:p>
                <a:pPr algn="ctr">
                  <a:lnSpc>
                    <a:spcPct val="107000"/>
                  </a:lnSpc>
                  <a:spcAft>
                    <a:spcPts val="800"/>
                  </a:spcAft>
                </a:pPr>
                <a14:m>
                  <m:oMathPara xmlns:m="http://schemas.openxmlformats.org/officeDocument/2006/math">
                    <m:oMathParaPr>
                      <m:jc m:val="centerGroup"/>
                    </m:oMathParaPr>
                    <m:oMath xmlns:m="http://schemas.openxmlformats.org/officeDocument/2006/math">
                      <m:f>
                        <m:fPr>
                          <m:ctrlPr>
                            <a:rPr lang="en-US" sz="1400" i="1" smtClean="0">
                              <a:solidFill>
                                <a:srgbClr val="0D0D0D"/>
                              </a:solidFill>
                              <a:latin typeface="Cambria Math" panose="02040503050406030204" pitchFamily="18" charset="0"/>
                              <a:ea typeface="Calibri" panose="020F0502020204030204" pitchFamily="34" charset="0"/>
                              <a:cs typeface="Arial" panose="020B0604020202020204" pitchFamily="34" charset="0"/>
                            </a:rPr>
                          </m:ctrlPr>
                        </m:fPr>
                        <m:num>
                          <m:r>
                            <a:rPr lang="en-US" sz="1400" b="0" i="1" smtClean="0">
                              <a:solidFill>
                                <a:srgbClr val="0D0D0D"/>
                              </a:solidFill>
                              <a:latin typeface="Cambria Math" panose="02040503050406030204" pitchFamily="18" charset="0"/>
                              <a:ea typeface="Calibri" panose="020F0502020204030204" pitchFamily="34" charset="0"/>
                              <a:cs typeface="Arial" panose="020B0604020202020204" pitchFamily="34" charset="0"/>
                            </a:rPr>
                            <m:t>|</m:t>
                          </m:r>
                          <m:r>
                            <a:rPr lang="en-US" sz="1400" b="0" i="1" smtClean="0">
                              <a:solidFill>
                                <a:srgbClr val="0D0D0D"/>
                              </a:solidFill>
                              <a:latin typeface="Cambria Math" panose="02040503050406030204" pitchFamily="18" charset="0"/>
                              <a:ea typeface="Calibri" panose="020F0502020204030204" pitchFamily="34" charset="0"/>
                              <a:cs typeface="Arial" panose="020B0604020202020204" pitchFamily="34" charset="0"/>
                            </a:rPr>
                            <m:t>𝑥</m:t>
                          </m:r>
                          <m:r>
                            <a:rPr lang="en-US" sz="1400" b="0" i="1" smtClean="0">
                              <a:solidFill>
                                <a:srgbClr val="0D0D0D"/>
                              </a:solidFill>
                              <a:latin typeface="Cambria Math" panose="02040503050406030204" pitchFamily="18" charset="0"/>
                              <a:ea typeface="Calibri" panose="020F0502020204030204" pitchFamily="34" charset="0"/>
                              <a:cs typeface="Arial" panose="020B0604020202020204" pitchFamily="34" charset="0"/>
                            </a:rPr>
                            <m:t>−0.6096|</m:t>
                          </m:r>
                        </m:num>
                        <m:den>
                          <m:r>
                            <a:rPr lang="en-US" sz="1400" b="0" i="1" smtClean="0">
                              <a:solidFill>
                                <a:srgbClr val="0D0D0D"/>
                              </a:solidFill>
                              <a:latin typeface="Cambria Math" panose="02040503050406030204" pitchFamily="18" charset="0"/>
                              <a:ea typeface="Calibri" panose="020F0502020204030204" pitchFamily="34" charset="0"/>
                              <a:cs typeface="Arial" panose="020B0604020202020204" pitchFamily="34" charset="0"/>
                            </a:rPr>
                            <m:t>0.6096</m:t>
                          </m:r>
                        </m:den>
                      </m:f>
                      <m:r>
                        <a:rPr lang="en-US" sz="1400" b="0" i="1" smtClean="0">
                          <a:solidFill>
                            <a:srgbClr val="0D0D0D"/>
                          </a:solidFill>
                          <a:latin typeface="Cambria Math" panose="02040503050406030204" pitchFamily="18" charset="0"/>
                          <a:ea typeface="Calibri" panose="020F0502020204030204" pitchFamily="34" charset="0"/>
                          <a:cs typeface="Arial" panose="020B0604020202020204" pitchFamily="34" charset="0"/>
                        </a:rPr>
                        <m:t>∗100</m:t>
                      </m:r>
                    </m:oMath>
                  </m:oMathPara>
                </a14:m>
                <a:endParaRPr lang="en-US" sz="1400">
                  <a:solidFill>
                    <a:srgbClr val="0D0D0D"/>
                  </a:solidFill>
                  <a:latin typeface="Arial" panose="020B0604020202020204" pitchFamily="34" charset="0"/>
                  <a:ea typeface="Calibri" panose="020F0502020204030204" pitchFamily="34" charset="0"/>
                  <a:cs typeface="Arial" panose="020B0604020202020204" pitchFamily="34" charset="0"/>
                </a:endParaRPr>
              </a:p>
              <a:p>
                <a:pPr algn="just">
                  <a:lnSpc>
                    <a:spcPct val="107000"/>
                  </a:lnSpc>
                  <a:spcAft>
                    <a:spcPts val="800"/>
                  </a:spcAft>
                </a:pP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We hypothesize that the higher the ratio of </a:t>
                </a:r>
                <a:r>
                  <a:rPr lang="en-US" sz="1400">
                    <a:latin typeface="Arial"/>
                    <a:cs typeface="Arial"/>
                  </a:rPr>
                  <a:t>CaCl</a:t>
                </a:r>
                <a:r>
                  <a:rPr lang="en-US" sz="1400" baseline="-25000">
                    <a:latin typeface="Arial"/>
                    <a:cs typeface="Arial"/>
                  </a:rPr>
                  <a:t>2</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to Na-</a:t>
                </a:r>
                <a:r>
                  <a:rPr lang="en-US" sz="14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the more accurate the resultant print will be, with less error being calculated between the biostructure’s width and the print needle’s diameter. It is expected that, with more calcium ions present to join the Na-</a:t>
                </a:r>
                <a:r>
                  <a:rPr lang="en-US" sz="14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400">
                    <a:solidFill>
                      <a:srgbClr val="0D0D0D"/>
                    </a:solidFill>
                    <a:latin typeface="Arial" panose="020B0604020202020204" pitchFamily="34" charset="0"/>
                    <a:ea typeface="Calibri" panose="020F0502020204030204" pitchFamily="34" charset="0"/>
                    <a:cs typeface="Arial" panose="020B0604020202020204" pitchFamily="34" charset="0"/>
                  </a:rPr>
                  <a:t> strands, greater volumes of calcium chloride will result in denser networks of polymer crosslinks in the matrix of the sodium alginate gel. This is theorized to increase the rigidity and structural integrity of the bioink, resulting in reduced distortion and deformation during the printing process, and leading to more consistent and predictable dimensions throughout the printed structures.</a:t>
                </a:r>
              </a:p>
            </p:txBody>
          </p:sp>
        </mc:Choice>
        <mc:Fallback xmlns="">
          <p:sp>
            <p:nvSpPr>
              <p:cNvPr id="17" name="Rectangle 16"/>
              <p:cNvSpPr>
                <a:spLocks noRot="1" noChangeAspect="1" noMove="1" noResize="1" noEditPoints="1" noAdjustHandles="1" noChangeArrowheads="1" noChangeShapeType="1" noTextEdit="1"/>
              </p:cNvSpPr>
              <p:nvPr/>
            </p:nvSpPr>
            <p:spPr>
              <a:xfrm>
                <a:off x="257678" y="8557937"/>
                <a:ext cx="7449709" cy="9453935"/>
              </a:xfrm>
              <a:prstGeom prst="rect">
                <a:avLst/>
              </a:prstGeom>
              <a:blipFill>
                <a:blip r:embed="rId4"/>
                <a:stretch>
                  <a:fillRect l="-245" t="-129" r="-245"/>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3B7A5D26-D926-3E56-D1E3-8A80EB947669}"/>
              </a:ext>
            </a:extLst>
          </p:cNvPr>
          <p:cNvSpPr/>
          <p:nvPr/>
        </p:nvSpPr>
        <p:spPr>
          <a:xfrm>
            <a:off x="25648596" y="8635916"/>
            <a:ext cx="7012473" cy="1321812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A088DC0E-6127-8AA8-E00D-D8CDD1554C3B}"/>
              </a:ext>
            </a:extLst>
          </p:cNvPr>
          <p:cNvSpPr/>
          <p:nvPr/>
        </p:nvSpPr>
        <p:spPr>
          <a:xfrm>
            <a:off x="14919235" y="18626459"/>
            <a:ext cx="17741834" cy="322758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5358DD-4E14-4137-6A2B-22ECBAEE58AB}"/>
              </a:ext>
            </a:extLst>
          </p:cNvPr>
          <p:cNvSpPr>
            <a:spLocks noGrp="1"/>
          </p:cNvSpPr>
          <p:nvPr>
            <p:ph type="ctrTitle"/>
          </p:nvPr>
        </p:nvSpPr>
        <p:spPr>
          <a:xfrm>
            <a:off x="1927197" y="5130"/>
            <a:ext cx="30716912" cy="1969211"/>
          </a:xfrm>
          <a:solidFill>
            <a:srgbClr val="336699"/>
          </a:solidFill>
        </p:spPr>
        <p:txBody>
          <a:bodyPr>
            <a:normAutofit/>
          </a:bodyPr>
          <a:lstStyle/>
          <a:p>
            <a:pPr algn="l"/>
            <a:br>
              <a:rPr lang="en-US" sz="4000" b="1">
                <a:solidFill>
                  <a:schemeClr val="bg1"/>
                </a:solidFill>
                <a:latin typeface="Arial" panose="020B0604020202020204" pitchFamily="34" charset="0"/>
                <a:cs typeface="Arial" panose="020B0604020202020204" pitchFamily="34" charset="0"/>
              </a:rPr>
            </a:br>
            <a:endParaRPr lang="en-US" sz="1800" b="1">
              <a:solidFill>
                <a:schemeClr val="bg1"/>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E2E349D3-5AD0-80DC-C647-9EB207E1E737}"/>
              </a:ext>
            </a:extLst>
          </p:cNvPr>
          <p:cNvSpPr txBox="1"/>
          <p:nvPr/>
        </p:nvSpPr>
        <p:spPr>
          <a:xfrm>
            <a:off x="250768" y="2243663"/>
            <a:ext cx="7492805" cy="707886"/>
          </a:xfrm>
          <a:prstGeom prst="rect">
            <a:avLst/>
          </a:prstGeom>
          <a:solidFill>
            <a:srgbClr val="336699"/>
          </a:solidFill>
        </p:spPr>
        <p:txBody>
          <a:bodyPr wrap="square" rtlCol="0">
            <a:spAutoFit/>
          </a:bodyPr>
          <a:lstStyle/>
          <a:p>
            <a:pPr algn="ctr"/>
            <a:r>
              <a:rPr lang="en-US" sz="4000" b="1">
                <a:solidFill>
                  <a:schemeClr val="bg1"/>
                </a:solidFill>
                <a:latin typeface="Arial" panose="020B0604020202020204" pitchFamily="34" charset="0"/>
                <a:cs typeface="Arial" panose="020B0604020202020204" pitchFamily="34" charset="0"/>
              </a:rPr>
              <a:t>Purpose</a:t>
            </a:r>
          </a:p>
        </p:txBody>
      </p:sp>
      <p:sp>
        <p:nvSpPr>
          <p:cNvPr id="7" name="Rectangle 6">
            <a:extLst>
              <a:ext uri="{FF2B5EF4-FFF2-40B4-BE49-F238E27FC236}">
                <a16:creationId xmlns:a16="http://schemas.microsoft.com/office/drawing/2014/main" id="{C216CA81-BE2D-5182-86D9-37B4376BA9FD}"/>
              </a:ext>
            </a:extLst>
          </p:cNvPr>
          <p:cNvSpPr/>
          <p:nvPr/>
        </p:nvSpPr>
        <p:spPr>
          <a:xfrm>
            <a:off x="250769" y="2237890"/>
            <a:ext cx="7492804" cy="56047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5648596" y="7954802"/>
            <a:ext cx="7012473" cy="707886"/>
          </a:xfrm>
          <a:prstGeom prst="rect">
            <a:avLst/>
          </a:prstGeom>
          <a:solidFill>
            <a:srgbClr val="336699"/>
          </a:solidFill>
        </p:spPr>
        <p:txBody>
          <a:bodyPr wrap="square" rtlCol="0">
            <a:spAutoFit/>
          </a:bodyPr>
          <a:lstStyle/>
          <a:p>
            <a:pPr algn="ctr"/>
            <a:r>
              <a:rPr lang="en-US" sz="4000" b="1">
                <a:solidFill>
                  <a:schemeClr val="bg1"/>
                </a:solidFill>
                <a:latin typeface="Arial" panose="020B0604020202020204" pitchFamily="34" charset="0"/>
                <a:cs typeface="Arial" panose="020B0604020202020204" pitchFamily="34" charset="0"/>
              </a:rPr>
              <a:t>Discussion and Conclusion</a:t>
            </a:r>
          </a:p>
        </p:txBody>
      </p:sp>
      <p:sp>
        <p:nvSpPr>
          <p:cNvPr id="11" name="TextBox 10"/>
          <p:cNvSpPr txBox="1"/>
          <p:nvPr/>
        </p:nvSpPr>
        <p:spPr>
          <a:xfrm>
            <a:off x="263345" y="3125275"/>
            <a:ext cx="7432772" cy="4708981"/>
          </a:xfrm>
          <a:prstGeom prst="rect">
            <a:avLst/>
          </a:prstGeom>
          <a:noFill/>
        </p:spPr>
        <p:txBody>
          <a:bodyPr wrap="square" lIns="91440" tIns="45720" rIns="91440" bIns="45720" rtlCol="0" anchor="t">
            <a:spAutoFit/>
          </a:bodyPr>
          <a:lstStyle/>
          <a:p>
            <a:pPr algn="just"/>
            <a:r>
              <a:rPr lang="en-US" sz="2000">
                <a:latin typeface="Arial" panose="020B0604020202020204" pitchFamily="34" charset="0"/>
                <a:cs typeface="Arial" panose="020B0604020202020204" pitchFamily="34" charset="0"/>
              </a:rPr>
              <a:t>3D Bioprinting is a cutting-edge method being applied to the field of biomedical engineering with the goal of creating customizable, easily produced biostructures, intended to resolve medical issues intended to resolve medical issues such as tissue defects</a:t>
            </a:r>
            <a:r>
              <a:rPr lang="en-US" sz="2000" baseline="30000">
                <a:solidFill>
                  <a:srgbClr val="0D0D0D"/>
                </a:solidFill>
                <a:latin typeface="Arial" panose="020B0604020202020204" pitchFamily="34" charset="0"/>
                <a:ea typeface="Calibri" panose="020F0502020204030204" pitchFamily="34" charset="0"/>
                <a:cs typeface="Arial" panose="020B0604020202020204" pitchFamily="34" charset="0"/>
              </a:rPr>
              <a:t>4</a:t>
            </a:r>
            <a:r>
              <a:rPr lang="en-US" sz="2000">
                <a:latin typeface="Arial" panose="020B0604020202020204" pitchFamily="34" charset="0"/>
                <a:cs typeface="Arial" panose="020B0604020202020204" pitchFamily="34" charset="0"/>
              </a:rPr>
              <a:t>, organ failure</a:t>
            </a:r>
            <a:r>
              <a:rPr lang="en-US" sz="2000" baseline="30000">
                <a:solidFill>
                  <a:srgbClr val="0D0D0D"/>
                </a:solidFill>
                <a:latin typeface="Arial" panose="020B0604020202020204" pitchFamily="34" charset="0"/>
                <a:ea typeface="Calibri" panose="020F0502020204030204" pitchFamily="34" charset="0"/>
                <a:cs typeface="Arial" panose="020B0604020202020204" pitchFamily="34" charset="0"/>
              </a:rPr>
              <a:t>2</a:t>
            </a:r>
            <a:r>
              <a:rPr lang="en-US" sz="2000">
                <a:latin typeface="Arial" panose="020B0604020202020204" pitchFamily="34" charset="0"/>
                <a:cs typeface="Arial" panose="020B0604020202020204" pitchFamily="34" charset="0"/>
              </a:rPr>
              <a:t>, and chronic wounds</a:t>
            </a:r>
            <a:r>
              <a:rPr lang="en-US" sz="2000" baseline="30000">
                <a:solidFill>
                  <a:srgbClr val="0D0D0D"/>
                </a:solidFill>
                <a:latin typeface="Arial" panose="020B0604020202020204" pitchFamily="34" charset="0"/>
                <a:ea typeface="Calibri" panose="020F0502020204030204" pitchFamily="34" charset="0"/>
                <a:cs typeface="Arial" panose="020B0604020202020204" pitchFamily="34" charset="0"/>
              </a:rPr>
              <a:t>1</a:t>
            </a:r>
            <a:r>
              <a:rPr lang="en-US" sz="2000">
                <a:latin typeface="Arial" panose="020B0604020202020204" pitchFamily="34" charset="0"/>
                <a:cs typeface="Arial" panose="020B0604020202020204" pitchFamily="34" charset="0"/>
              </a:rPr>
              <a:t>.However, due to the field’s novelty, there remains work to be done in refining the tools and techniques currently being used, in order to ensure products are predictable, easily replicated, stable, and functional, as well as ensuring precision and accuracy during the printing process itself</a:t>
            </a:r>
            <a:r>
              <a:rPr lang="en-US" sz="2000" baseline="30000">
                <a:solidFill>
                  <a:srgbClr val="0D0D0D"/>
                </a:solidFill>
                <a:latin typeface="Arial" panose="020B0604020202020204" pitchFamily="34" charset="0"/>
                <a:ea typeface="Calibri" panose="020F0502020204030204" pitchFamily="34" charset="0"/>
                <a:cs typeface="Arial" panose="020B0604020202020204" pitchFamily="34" charset="0"/>
              </a:rPr>
              <a:t>6</a:t>
            </a:r>
            <a:r>
              <a:rPr lang="en-US" sz="2000">
                <a:latin typeface="Arial" panose="020B0604020202020204" pitchFamily="34" charset="0"/>
                <a:cs typeface="Arial" panose="020B0604020202020204" pitchFamily="34" charset="0"/>
              </a:rPr>
              <a:t>. From this, we aim to optimize the 3D bioinks being used to create these structures, focusing specifically on the potential for applying sodium alginate (Na-</a:t>
            </a:r>
            <a:r>
              <a:rPr lang="en-US" sz="2000" err="1">
                <a:latin typeface="Arial" panose="020B0604020202020204" pitchFamily="34" charset="0"/>
                <a:cs typeface="Arial" panose="020B0604020202020204" pitchFamily="34" charset="0"/>
              </a:rPr>
              <a:t>Alg</a:t>
            </a:r>
            <a:r>
              <a:rPr lang="en-US" sz="2000">
                <a:latin typeface="Arial" panose="020B0604020202020204" pitchFamily="34" charset="0"/>
                <a:cs typeface="Arial" panose="020B0604020202020204" pitchFamily="34" charset="0"/>
              </a:rPr>
              <a:t>) as a bioink medium</a:t>
            </a:r>
            <a:r>
              <a:rPr lang="en-US" sz="2000" baseline="30000">
                <a:solidFill>
                  <a:srgbClr val="0D0D0D"/>
                </a:solidFill>
                <a:latin typeface="Arial" panose="020B0604020202020204" pitchFamily="34" charset="0"/>
                <a:ea typeface="Calibri" panose="020F0502020204030204" pitchFamily="34" charset="0"/>
                <a:cs typeface="Arial" panose="020B0604020202020204" pitchFamily="34" charset="0"/>
              </a:rPr>
              <a:t>3</a:t>
            </a:r>
            <a:r>
              <a:rPr lang="en-US" sz="2000">
                <a:latin typeface="Arial" panose="020B0604020202020204" pitchFamily="34" charset="0"/>
                <a:cs typeface="Arial" panose="020B0604020202020204" pitchFamily="34" charset="0"/>
              </a:rPr>
              <a:t>, looking at the results of its use in combination with various concentrations of calcium chloride (CaCl</a:t>
            </a:r>
            <a:r>
              <a:rPr lang="en-US" sz="2000" baseline="-25000">
                <a:latin typeface="Arial" panose="020B0604020202020204" pitchFamily="34" charset="0"/>
                <a:cs typeface="Arial" panose="020B0604020202020204" pitchFamily="34" charset="0"/>
              </a:rPr>
              <a:t>2</a:t>
            </a:r>
            <a:r>
              <a:rPr lang="en-US" sz="2000">
                <a:latin typeface="Arial" panose="020B0604020202020204" pitchFamily="34" charset="0"/>
                <a:cs typeface="Arial" panose="020B0604020202020204" pitchFamily="34" charset="0"/>
              </a:rPr>
              <a:t>).</a:t>
            </a:r>
          </a:p>
        </p:txBody>
      </p:sp>
      <p:pic>
        <p:nvPicPr>
          <p:cNvPr id="1028" name="Picture 4" descr="University of Vermont rebrands with new logo"/>
          <p:cNvPicPr>
            <a:picLocks noChangeAspect="1" noChangeArrowheads="1"/>
          </p:cNvPicPr>
          <p:nvPr/>
        </p:nvPicPr>
        <p:blipFill rotWithShape="1">
          <a:blip r:embed="rId5">
            <a:extLst>
              <a:ext uri="{28A0092B-C50C-407E-A947-70E740481C1C}">
                <a14:useLocalDpi xmlns:a14="http://schemas.microsoft.com/office/drawing/2010/main" val="0"/>
              </a:ext>
            </a:extLst>
          </a:blip>
          <a:srcRect l="44115" t="13143" r="28020" b="10241"/>
          <a:stretch/>
        </p:blipFill>
        <p:spPr bwMode="auto">
          <a:xfrm>
            <a:off x="-156381" y="-45986"/>
            <a:ext cx="2338634" cy="2152102"/>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p:cNvSpPr/>
          <p:nvPr/>
        </p:nvSpPr>
        <p:spPr>
          <a:xfrm>
            <a:off x="228598" y="8465264"/>
            <a:ext cx="7514975" cy="994877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2E349D3-5AD0-80DC-C647-9EB207E1E737}"/>
              </a:ext>
            </a:extLst>
          </p:cNvPr>
          <p:cNvSpPr txBox="1"/>
          <p:nvPr/>
        </p:nvSpPr>
        <p:spPr>
          <a:xfrm>
            <a:off x="228597" y="8016357"/>
            <a:ext cx="7544368" cy="646331"/>
          </a:xfrm>
          <a:prstGeom prst="rect">
            <a:avLst/>
          </a:prstGeom>
          <a:solidFill>
            <a:srgbClr val="336699"/>
          </a:solidFill>
        </p:spPr>
        <p:txBody>
          <a:bodyPr wrap="square" rtlCol="0">
            <a:spAutoFit/>
          </a:bodyPr>
          <a:lstStyle/>
          <a:p>
            <a:pPr algn="ctr"/>
            <a:r>
              <a:rPr lang="en-US" sz="3600" b="1">
                <a:solidFill>
                  <a:schemeClr val="bg1"/>
                </a:solidFill>
                <a:latin typeface="Arial" panose="020B0604020202020204" pitchFamily="34" charset="0"/>
                <a:cs typeface="Arial" panose="020B0604020202020204" pitchFamily="34" charset="0"/>
              </a:rPr>
              <a:t>Hypothesis</a:t>
            </a:r>
          </a:p>
        </p:txBody>
      </p:sp>
      <p:sp>
        <p:nvSpPr>
          <p:cNvPr id="18" name="Rectangle 17"/>
          <p:cNvSpPr/>
          <p:nvPr/>
        </p:nvSpPr>
        <p:spPr>
          <a:xfrm>
            <a:off x="7881457" y="2257471"/>
            <a:ext cx="13856326" cy="5585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E2E349D3-5AD0-80DC-C647-9EB207E1E737}"/>
              </a:ext>
            </a:extLst>
          </p:cNvPr>
          <p:cNvSpPr txBox="1"/>
          <p:nvPr/>
        </p:nvSpPr>
        <p:spPr>
          <a:xfrm>
            <a:off x="7882623" y="2249238"/>
            <a:ext cx="13855160" cy="707886"/>
          </a:xfrm>
          <a:prstGeom prst="rect">
            <a:avLst/>
          </a:prstGeom>
          <a:solidFill>
            <a:srgbClr val="336699"/>
          </a:solidFill>
        </p:spPr>
        <p:txBody>
          <a:bodyPr wrap="square" rtlCol="0">
            <a:spAutoFit/>
          </a:bodyPr>
          <a:lstStyle/>
          <a:p>
            <a:pPr algn="ctr"/>
            <a:r>
              <a:rPr lang="en-US" sz="4000" b="1">
                <a:solidFill>
                  <a:schemeClr val="bg1"/>
                </a:solidFill>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F5602FBE-E676-D7C8-5049-BB0A6AC52BD5}"/>
              </a:ext>
            </a:extLst>
          </p:cNvPr>
          <p:cNvSpPr/>
          <p:nvPr/>
        </p:nvSpPr>
        <p:spPr>
          <a:xfrm>
            <a:off x="228597" y="18578691"/>
            <a:ext cx="14578309" cy="313932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8400CA0A-10AB-41F9-8EFB-9BAB16E45402}"/>
              </a:ext>
            </a:extLst>
          </p:cNvPr>
          <p:cNvSpPr txBox="1"/>
          <p:nvPr/>
        </p:nvSpPr>
        <p:spPr>
          <a:xfrm>
            <a:off x="245971" y="18608948"/>
            <a:ext cx="14560935" cy="707886"/>
          </a:xfrm>
          <a:prstGeom prst="rect">
            <a:avLst/>
          </a:prstGeom>
          <a:solidFill>
            <a:srgbClr val="336699"/>
          </a:solidFill>
        </p:spPr>
        <p:txBody>
          <a:bodyPr wrap="square" rtlCol="0">
            <a:spAutoFit/>
          </a:bodyPr>
          <a:lstStyle/>
          <a:p>
            <a:pPr algn="ctr"/>
            <a:r>
              <a:rPr lang="en-US" sz="4000" b="1">
                <a:solidFill>
                  <a:schemeClr val="bg1"/>
                </a:solidFill>
                <a:latin typeface="Arial" panose="020B0604020202020204" pitchFamily="34" charset="0"/>
                <a:cs typeface="Arial" panose="020B0604020202020204" pitchFamily="34" charset="0"/>
              </a:rPr>
              <a:t>References</a:t>
            </a:r>
          </a:p>
        </p:txBody>
      </p:sp>
      <p:sp>
        <p:nvSpPr>
          <p:cNvPr id="37" name="Rectangle 36">
            <a:extLst>
              <a:ext uri="{FF2B5EF4-FFF2-40B4-BE49-F238E27FC236}">
                <a16:creationId xmlns:a16="http://schemas.microsoft.com/office/drawing/2014/main" id="{C6DAED04-B6E6-6C14-107B-79E9C9149B45}"/>
              </a:ext>
            </a:extLst>
          </p:cNvPr>
          <p:cNvSpPr/>
          <p:nvPr/>
        </p:nvSpPr>
        <p:spPr>
          <a:xfrm>
            <a:off x="7836946" y="7991746"/>
            <a:ext cx="17609560" cy="1046244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21BC8B79-1E03-E538-A43E-605878C0A976}"/>
              </a:ext>
            </a:extLst>
          </p:cNvPr>
          <p:cNvSpPr txBox="1"/>
          <p:nvPr/>
        </p:nvSpPr>
        <p:spPr>
          <a:xfrm>
            <a:off x="7881456" y="7973476"/>
            <a:ext cx="17582020" cy="707886"/>
          </a:xfrm>
          <a:prstGeom prst="rect">
            <a:avLst/>
          </a:prstGeom>
          <a:solidFill>
            <a:srgbClr val="336699"/>
          </a:solidFill>
        </p:spPr>
        <p:txBody>
          <a:bodyPr wrap="square" rtlCol="0">
            <a:spAutoFit/>
          </a:bodyPr>
          <a:lstStyle/>
          <a:p>
            <a:pPr algn="ctr"/>
            <a:r>
              <a:rPr lang="en-US" sz="4000" b="1">
                <a:solidFill>
                  <a:schemeClr val="bg1"/>
                </a:solidFill>
                <a:latin typeface="Arial" panose="020B0604020202020204" pitchFamily="34" charset="0"/>
                <a:cs typeface="Arial" panose="020B0604020202020204" pitchFamily="34" charset="0"/>
              </a:rPr>
              <a:t>Results</a:t>
            </a:r>
          </a:p>
        </p:txBody>
      </p:sp>
      <p:sp>
        <p:nvSpPr>
          <p:cNvPr id="4" name="TextBox 3"/>
          <p:cNvSpPr txBox="1"/>
          <p:nvPr/>
        </p:nvSpPr>
        <p:spPr>
          <a:xfrm>
            <a:off x="26091675" y="8789277"/>
            <a:ext cx="6137479" cy="9448740"/>
          </a:xfrm>
          <a:prstGeom prst="rect">
            <a:avLst/>
          </a:prstGeom>
          <a:noFill/>
        </p:spPr>
        <p:txBody>
          <a:bodyPr wrap="square" rtlCol="0">
            <a:spAutoFit/>
          </a:bodyPr>
          <a:lstStyle/>
          <a:p>
            <a:r>
              <a:rPr lang="en-US" sz="1600">
                <a:latin typeface="Arial" panose="020B0604020202020204" pitchFamily="34" charset="0"/>
              </a:rPr>
              <a:t>The level of accuracy to which one can 3D print a device is of the utmost importance in ensuring its proper functionality and efficacy. Since structures built by the biomaterials being tested are intended for use within the human body and in treating various maladies, it is of the utmost importance that the best material for any given product is being applied. Additionally, many 3D printed biostructures are used in combination with live cell lines and cultures, and, therefore, determining how cell media-based sodium alginate solutions behave will allow for these structures to be optimally crafted.</a:t>
            </a:r>
          </a:p>
          <a:p>
            <a:endParaRPr lang="en-US" sz="1600">
              <a:latin typeface="Arial" panose="020B0604020202020204" pitchFamily="34" charset="0"/>
            </a:endParaRPr>
          </a:p>
          <a:p>
            <a:r>
              <a:rPr lang="en-US" sz="1600">
                <a:latin typeface="Arial" panose="020B0604020202020204" pitchFamily="34" charset="0"/>
              </a:rPr>
              <a:t>In our experiment, we were able to determine the level of accuracy, precision, and consistency observed for varying ratios of </a:t>
            </a:r>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Na-Alg:</a:t>
            </a:r>
            <a:r>
              <a:rPr lang="en-US" sz="1600">
                <a:latin typeface="Arial"/>
                <a:cs typeface="Arial"/>
              </a:rPr>
              <a:t>CaCl</a:t>
            </a:r>
            <a:r>
              <a:rPr lang="en-US" sz="1600" baseline="-25000">
                <a:latin typeface="Arial"/>
                <a:cs typeface="Arial"/>
              </a:rPr>
              <a:t>2</a:t>
            </a:r>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 by measuring the percent error in width when compared to the initial needle tip diameter (Figure 3); the standard deviation of line widths measured (Figure 4); and the average difference in width throughout a single line (Figure 5), respectively. </a:t>
            </a:r>
          </a:p>
          <a:p>
            <a:endParaRPr lang="en-US" sz="1600">
              <a:solidFill>
                <a:srgbClr val="0D0D0D"/>
              </a:solidFill>
              <a:latin typeface="Arial" panose="020B0604020202020204" pitchFamily="34" charset="0"/>
              <a:ea typeface="Calibri" panose="020F0502020204030204" pitchFamily="34" charset="0"/>
              <a:cs typeface="Arial" panose="020B0604020202020204" pitchFamily="34" charset="0"/>
            </a:endParaRPr>
          </a:p>
          <a:p>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It can be observed from these datapoints that utilizing a 2:1 Na-</a:t>
            </a:r>
            <a:r>
              <a:rPr lang="en-US" sz="16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 to calcium chloride ratio resulted in the most accurate structures (Figure 3), as well as displayed great consistency than a 29:5 ratio (Figure 5). Additionally, the average width of the 2:1 ratio lines displayed comparable levels of precision to that of the control, with both preforming better than the 29:5 ratio (Figure 4a). </a:t>
            </a:r>
          </a:p>
          <a:p>
            <a:endParaRPr lang="en-US" sz="1600">
              <a:solidFill>
                <a:srgbClr val="0D0D0D"/>
              </a:solidFill>
              <a:latin typeface="Arial" panose="020B0604020202020204" pitchFamily="34" charset="0"/>
              <a:ea typeface="Calibri" panose="020F0502020204030204" pitchFamily="34" charset="0"/>
              <a:cs typeface="Arial" panose="020B0604020202020204" pitchFamily="34" charset="0"/>
            </a:endParaRPr>
          </a:p>
          <a:p>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While the control bioink, which was not pre-crosslinked with calcium chloride, displayed more precise average (Figure 4a) and maximum widths (Figure 4c), and a significantly greater level of consistency between its maximum and minimum widths (Figure 5a), it lacked the rigidity, stability (Table 1), and accuracy (Figure 3)  seen in the experimental groups.</a:t>
            </a:r>
          </a:p>
          <a:p>
            <a:endParaRPr lang="en-US" sz="1600">
              <a:solidFill>
                <a:srgbClr val="0D0D0D"/>
              </a:solidFill>
              <a:latin typeface="Arial" panose="020B0604020202020204" pitchFamily="34" charset="0"/>
              <a:ea typeface="Calibri" panose="020F0502020204030204" pitchFamily="34" charset="0"/>
              <a:cs typeface="Arial" panose="020B0604020202020204" pitchFamily="34" charset="0"/>
            </a:endParaRPr>
          </a:p>
          <a:p>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From this, we can conclude that 2 parts sodium alginate for every 1 part calcium chloride is likely the ideal ratio for use in 3D printing biostructures. Coupled with its stable and rigid structure (Table 1), its high levels of accuracy (Figure 3), precision (Figure 4), and consistency (Figure 5) allow for optimal printing results.</a:t>
            </a:r>
          </a:p>
        </p:txBody>
      </p:sp>
      <p:sp>
        <p:nvSpPr>
          <p:cNvPr id="46" name="TextBox 45"/>
          <p:cNvSpPr txBox="1"/>
          <p:nvPr/>
        </p:nvSpPr>
        <p:spPr>
          <a:xfrm>
            <a:off x="14859625" y="11320755"/>
            <a:ext cx="2726508" cy="2554545"/>
          </a:xfrm>
          <a:prstGeom prst="rect">
            <a:avLst/>
          </a:prstGeom>
          <a:noFill/>
        </p:spPr>
        <p:txBody>
          <a:bodyPr wrap="square" rtlCol="0">
            <a:spAutoFit/>
          </a:bodyPr>
          <a:lstStyle/>
          <a:p>
            <a:pPr algn="just"/>
            <a:r>
              <a:rPr lang="en-US" sz="1600" b="1">
                <a:latin typeface="Arial" panose="020B0604020202020204" pitchFamily="34" charset="0"/>
                <a:cs typeface="Arial" panose="020B0604020202020204" pitchFamily="34" charset="0"/>
              </a:rPr>
              <a:t>Figure 3:</a:t>
            </a:r>
            <a:r>
              <a:rPr lang="en-US" sz="1600">
                <a:latin typeface="Arial" panose="020B0604020202020204" pitchFamily="34" charset="0"/>
                <a:cs typeface="Arial" panose="020B0604020202020204" pitchFamily="34" charset="0"/>
              </a:rPr>
              <a:t> </a:t>
            </a:r>
          </a:p>
          <a:p>
            <a:pPr algn="just"/>
            <a:r>
              <a:rPr lang="en-US" sz="1600">
                <a:latin typeface="Arial" panose="020B0604020202020204" pitchFamily="34" charset="0"/>
                <a:cs typeface="Arial" panose="020B0604020202020204" pitchFamily="34" charset="0"/>
              </a:rPr>
              <a:t>visual representation of percent error between expected line width (0.6096 mm; corresponding to initial needle gauge) and resultant line width at </a:t>
            </a:r>
            <a:r>
              <a:rPr lang="en-US" sz="1600" b="1">
                <a:latin typeface="Arial" panose="020B0604020202020204" pitchFamily="34" charset="0"/>
                <a:cs typeface="Arial" panose="020B0604020202020204" pitchFamily="34" charset="0"/>
              </a:rPr>
              <a:t>(a) </a:t>
            </a:r>
            <a:r>
              <a:rPr lang="en-US" sz="1600">
                <a:latin typeface="Arial" panose="020B0604020202020204" pitchFamily="34" charset="0"/>
                <a:cs typeface="Arial" panose="020B0604020202020204" pitchFamily="34" charset="0"/>
              </a:rPr>
              <a:t>the average width, </a:t>
            </a:r>
            <a:r>
              <a:rPr lang="en-US" sz="1600" b="1">
                <a:latin typeface="Arial" panose="020B0604020202020204" pitchFamily="34" charset="0"/>
                <a:cs typeface="Arial" panose="020B0604020202020204" pitchFamily="34" charset="0"/>
              </a:rPr>
              <a:t>(b)</a:t>
            </a:r>
            <a:r>
              <a:rPr lang="en-US" sz="1600">
                <a:latin typeface="Arial" panose="020B0604020202020204" pitchFamily="34" charset="0"/>
                <a:cs typeface="Arial" panose="020B0604020202020204" pitchFamily="34" charset="0"/>
              </a:rPr>
              <a:t> minimum width, and </a:t>
            </a:r>
            <a:r>
              <a:rPr lang="en-US" sz="1600" b="1">
                <a:latin typeface="Arial" panose="020B0604020202020204" pitchFamily="34" charset="0"/>
                <a:cs typeface="Arial" panose="020B0604020202020204" pitchFamily="34" charset="0"/>
              </a:rPr>
              <a:t>(c)</a:t>
            </a:r>
            <a:r>
              <a:rPr lang="en-US" sz="1600">
                <a:latin typeface="Arial" panose="020B0604020202020204" pitchFamily="34" charset="0"/>
                <a:cs typeface="Arial" panose="020B0604020202020204" pitchFamily="34" charset="0"/>
              </a:rPr>
              <a:t> maximum width of any given line.</a:t>
            </a:r>
          </a:p>
        </p:txBody>
      </p:sp>
      <p:sp>
        <p:nvSpPr>
          <p:cNvPr id="33" name="TextBox 32">
            <a:extLst>
              <a:ext uri="{FF2B5EF4-FFF2-40B4-BE49-F238E27FC236}">
                <a16:creationId xmlns:a16="http://schemas.microsoft.com/office/drawing/2014/main" id="{7E0DCAEA-6268-87AC-653F-53F51180CACF}"/>
              </a:ext>
            </a:extLst>
          </p:cNvPr>
          <p:cNvSpPr txBox="1"/>
          <p:nvPr/>
        </p:nvSpPr>
        <p:spPr>
          <a:xfrm>
            <a:off x="276661" y="19393353"/>
            <a:ext cx="14444599" cy="2308324"/>
          </a:xfrm>
          <a:prstGeom prst="rect">
            <a:avLst/>
          </a:prstGeom>
          <a:noFill/>
        </p:spPr>
        <p:txBody>
          <a:bodyPr wrap="square" rtlCol="0">
            <a:spAutoFit/>
          </a:bodyPr>
          <a:lstStyle/>
          <a:p>
            <a:pPr marL="457200" marR="0" indent="-457200">
              <a:spcBef>
                <a:spcPts val="0"/>
              </a:spcBef>
              <a:spcAft>
                <a:spcPts val="0"/>
              </a:spcAft>
            </a:pPr>
            <a:r>
              <a:rPr lang="en-US" sz="1200">
                <a:effectLst/>
                <a:latin typeface="Arial" panose="020B0604020202020204" pitchFamily="34" charset="0"/>
                <a:ea typeface="Calibri" panose="020F0502020204030204" pitchFamily="34" charset="0"/>
                <a:cs typeface="Arial" panose="020B0604020202020204" pitchFamily="34" charset="0"/>
              </a:rPr>
              <a:t>[1] Antezana P. E., </a:t>
            </a:r>
            <a:r>
              <a:rPr lang="en-US" sz="1200" err="1">
                <a:effectLst/>
                <a:latin typeface="Arial" panose="020B0604020202020204" pitchFamily="34" charset="0"/>
                <a:ea typeface="Calibri" panose="020F0502020204030204" pitchFamily="34" charset="0"/>
                <a:cs typeface="Arial" panose="020B0604020202020204" pitchFamily="34" charset="0"/>
              </a:rPr>
              <a:t>Municoy</a:t>
            </a:r>
            <a:r>
              <a:rPr lang="en-US" sz="1200">
                <a:effectLst/>
                <a:latin typeface="Arial" panose="020B0604020202020204" pitchFamily="34" charset="0"/>
                <a:ea typeface="Calibri" panose="020F0502020204030204" pitchFamily="34" charset="0"/>
                <a:cs typeface="Arial" panose="020B0604020202020204" pitchFamily="34" charset="0"/>
              </a:rPr>
              <a:t> S., Álvarez-</a:t>
            </a:r>
            <a:r>
              <a:rPr lang="en-US" sz="1200" err="1">
                <a:effectLst/>
                <a:latin typeface="Arial" panose="020B0604020202020204" pitchFamily="34" charset="0"/>
                <a:ea typeface="Calibri" panose="020F0502020204030204" pitchFamily="34" charset="0"/>
                <a:cs typeface="Arial" panose="020B0604020202020204" pitchFamily="34" charset="0"/>
              </a:rPr>
              <a:t>Echazú</a:t>
            </a:r>
            <a:r>
              <a:rPr lang="en-US" sz="1200">
                <a:effectLst/>
                <a:latin typeface="Arial" panose="020B0604020202020204" pitchFamily="34" charset="0"/>
                <a:ea typeface="Calibri" panose="020F0502020204030204" pitchFamily="34" charset="0"/>
                <a:cs typeface="Arial" panose="020B0604020202020204" pitchFamily="34" charset="0"/>
              </a:rPr>
              <a:t> M. I., Santo-</a:t>
            </a:r>
            <a:r>
              <a:rPr lang="en-US" sz="1200" err="1">
                <a:effectLst/>
                <a:latin typeface="Arial" panose="020B0604020202020204" pitchFamily="34" charset="0"/>
                <a:ea typeface="Calibri" panose="020F0502020204030204" pitchFamily="34" charset="0"/>
                <a:cs typeface="Arial" panose="020B0604020202020204" pitchFamily="34" charset="0"/>
              </a:rPr>
              <a:t>Orihuela</a:t>
            </a:r>
            <a:r>
              <a:rPr lang="en-US" sz="1200">
                <a:effectLst/>
                <a:latin typeface="Arial" panose="020B0604020202020204" pitchFamily="34" charset="0"/>
                <a:ea typeface="Calibri" panose="020F0502020204030204" pitchFamily="34" charset="0"/>
                <a:cs typeface="Arial" panose="020B0604020202020204" pitchFamily="34" charset="0"/>
              </a:rPr>
              <a:t> P. L., Catalano P. N., Al-Tel T. H., </a:t>
            </a:r>
            <a:r>
              <a:rPr lang="en-US" sz="1200" err="1">
                <a:effectLst/>
                <a:latin typeface="Arial" panose="020B0604020202020204" pitchFamily="34" charset="0"/>
                <a:ea typeface="Calibri" panose="020F0502020204030204" pitchFamily="34" charset="0"/>
                <a:cs typeface="Arial" panose="020B0604020202020204" pitchFamily="34" charset="0"/>
              </a:rPr>
              <a:t>Kadumudi</a:t>
            </a:r>
            <a:r>
              <a:rPr lang="en-US" sz="1200">
                <a:effectLst/>
                <a:latin typeface="Arial" panose="020B0604020202020204" pitchFamily="34" charset="0"/>
                <a:ea typeface="Calibri" panose="020F0502020204030204" pitchFamily="34" charset="0"/>
                <a:cs typeface="Arial" panose="020B0604020202020204" pitchFamily="34" charset="0"/>
              </a:rPr>
              <a:t> F. B., </a:t>
            </a:r>
            <a:r>
              <a:rPr lang="en-US" sz="1200" err="1">
                <a:effectLst/>
                <a:latin typeface="Arial" panose="020B0604020202020204" pitchFamily="34" charset="0"/>
                <a:ea typeface="Calibri" panose="020F0502020204030204" pitchFamily="34" charset="0"/>
                <a:cs typeface="Arial" panose="020B0604020202020204" pitchFamily="34" charset="0"/>
              </a:rPr>
              <a:t>Dolatshahi</a:t>
            </a:r>
            <a:r>
              <a:rPr lang="en-US" sz="1200">
                <a:effectLst/>
                <a:latin typeface="Arial" panose="020B0604020202020204" pitchFamily="34" charset="0"/>
                <a:ea typeface="Calibri" panose="020F0502020204030204" pitchFamily="34" charset="0"/>
                <a:cs typeface="Arial" panose="020B0604020202020204" pitchFamily="34" charset="0"/>
              </a:rPr>
              <a:t>-Pirouz A., </a:t>
            </a:r>
            <a:r>
              <a:rPr lang="en-US" sz="1200" err="1">
                <a:effectLst/>
                <a:latin typeface="Arial" panose="020B0604020202020204" pitchFamily="34" charset="0"/>
                <a:ea typeface="Calibri" panose="020F0502020204030204" pitchFamily="34" charset="0"/>
                <a:cs typeface="Arial" panose="020B0604020202020204" pitchFamily="34" charset="0"/>
              </a:rPr>
              <a:t>Orive</a:t>
            </a:r>
            <a:r>
              <a:rPr lang="en-US" sz="1200">
                <a:effectLst/>
                <a:latin typeface="Arial" panose="020B0604020202020204" pitchFamily="34" charset="0"/>
                <a:ea typeface="Calibri" panose="020F0502020204030204" pitchFamily="34" charset="0"/>
                <a:cs typeface="Arial" panose="020B0604020202020204" pitchFamily="34" charset="0"/>
              </a:rPr>
              <a:t> G., &amp; Desimone M. F. (2022, February 21). The 3D </a:t>
            </a:r>
            <a:r>
              <a:rPr lang="en-US" sz="1200" err="1">
                <a:effectLst/>
                <a:latin typeface="Arial" panose="020B0604020202020204" pitchFamily="34" charset="0"/>
                <a:ea typeface="Calibri" panose="020F0502020204030204" pitchFamily="34" charset="0"/>
                <a:cs typeface="Arial" panose="020B0604020202020204" pitchFamily="34" charset="0"/>
              </a:rPr>
              <a:t>bioprinted</a:t>
            </a:r>
            <a:r>
              <a:rPr lang="en-US" sz="1200">
                <a:effectLst/>
                <a:latin typeface="Arial" panose="020B0604020202020204" pitchFamily="34" charset="0"/>
                <a:ea typeface="Calibri" panose="020F0502020204030204" pitchFamily="34" charset="0"/>
                <a:cs typeface="Arial" panose="020B0604020202020204" pitchFamily="34" charset="0"/>
              </a:rPr>
              <a:t> scaffolds for wound healing. Pharmaceutics. https://www.ncbi.nlm.nih.gov/pmc/articles/PMC8875365/ </a:t>
            </a:r>
          </a:p>
          <a:p>
            <a:pPr marL="457200" marR="0" indent="-457200">
              <a:spcBef>
                <a:spcPts val="0"/>
              </a:spcBef>
              <a:spcAft>
                <a:spcPts val="0"/>
              </a:spcAft>
            </a:pPr>
            <a:r>
              <a:rPr lang="en-US" sz="1200">
                <a:effectLst/>
                <a:latin typeface="Arial" panose="020B0604020202020204" pitchFamily="34" charset="0"/>
                <a:ea typeface="Calibri" panose="020F0502020204030204" pitchFamily="34" charset="0"/>
                <a:cs typeface="Arial" panose="020B0604020202020204" pitchFamily="34" charset="0"/>
              </a:rPr>
              <a:t>[2] Cui H., Nowicki M., Fisher J. P., &amp; Zhang L. G. (2016, December 20). 3D bioprinting for organ regeneration. Advanced healthcare materials. https://www.ncbi.nlm.nih.gov/pmc/articles/PMC5313259/#:~:text=In%20this%20manner%2C%203D%20bioprinting,of%203D%20bioprinted%20organ%20analogues </a:t>
            </a:r>
          </a:p>
          <a:p>
            <a:pPr marL="457200" marR="0" indent="-457200">
              <a:spcBef>
                <a:spcPts val="0"/>
              </a:spcBef>
              <a:spcAft>
                <a:spcPts val="0"/>
              </a:spcAft>
            </a:pPr>
            <a:r>
              <a:rPr lang="en-US" sz="1200">
                <a:effectLst/>
                <a:latin typeface="Arial" panose="020B0604020202020204" pitchFamily="34" charset="0"/>
                <a:ea typeface="Calibri" panose="020F0502020204030204" pitchFamily="34" charset="0"/>
                <a:cs typeface="Arial" panose="020B0604020202020204" pitchFamily="34" charset="0"/>
              </a:rPr>
              <a:t>[3] </a:t>
            </a:r>
            <a:r>
              <a:rPr lang="en-US" sz="1200" err="1">
                <a:effectLst/>
                <a:latin typeface="Arial" panose="020B0604020202020204" pitchFamily="34" charset="0"/>
                <a:ea typeface="Calibri" panose="020F0502020204030204" pitchFamily="34" charset="0"/>
                <a:cs typeface="Arial" panose="020B0604020202020204" pitchFamily="34" charset="0"/>
              </a:rPr>
              <a:t>GhavamiNejad</a:t>
            </a:r>
            <a:r>
              <a:rPr lang="en-US" sz="1200">
                <a:effectLst/>
                <a:latin typeface="Arial" panose="020B0604020202020204" pitchFamily="34" charset="0"/>
                <a:ea typeface="Calibri" panose="020F0502020204030204" pitchFamily="34" charset="0"/>
                <a:cs typeface="Arial" panose="020B0604020202020204" pitchFamily="34" charset="0"/>
              </a:rPr>
              <a:t> A., </a:t>
            </a:r>
            <a:r>
              <a:rPr lang="en-US" sz="1200" err="1">
                <a:effectLst/>
                <a:latin typeface="Arial" panose="020B0604020202020204" pitchFamily="34" charset="0"/>
                <a:ea typeface="Calibri" panose="020F0502020204030204" pitchFamily="34" charset="0"/>
                <a:cs typeface="Arial" panose="020B0604020202020204" pitchFamily="34" charset="0"/>
              </a:rPr>
              <a:t>Ashammakhi</a:t>
            </a:r>
            <a:r>
              <a:rPr lang="en-US" sz="1200">
                <a:effectLst/>
                <a:latin typeface="Arial" panose="020B0604020202020204" pitchFamily="34" charset="0"/>
                <a:ea typeface="Calibri" panose="020F0502020204030204" pitchFamily="34" charset="0"/>
                <a:cs typeface="Arial" panose="020B0604020202020204" pitchFamily="34" charset="0"/>
              </a:rPr>
              <a:t> N., Wu X. Y., &amp; </a:t>
            </a:r>
            <a:r>
              <a:rPr lang="en-US" sz="1200" err="1">
                <a:effectLst/>
                <a:latin typeface="Arial" panose="020B0604020202020204" pitchFamily="34" charset="0"/>
                <a:ea typeface="Calibri" panose="020F0502020204030204" pitchFamily="34" charset="0"/>
                <a:cs typeface="Arial" panose="020B0604020202020204" pitchFamily="34" charset="0"/>
              </a:rPr>
              <a:t>Khademhosseini</a:t>
            </a:r>
            <a:r>
              <a:rPr lang="en-US" sz="1200">
                <a:effectLst/>
                <a:latin typeface="Arial" panose="020B0604020202020204" pitchFamily="34" charset="0"/>
                <a:ea typeface="Calibri" panose="020F0502020204030204" pitchFamily="34" charset="0"/>
                <a:cs typeface="Arial" panose="020B0604020202020204" pitchFamily="34" charset="0"/>
              </a:rPr>
              <a:t> A. (2020, September 16). Crosslinking strategies for 3D bioprinting of polymeric hydrogels. Small (Weinheim an der </a:t>
            </a:r>
            <a:r>
              <a:rPr lang="en-US" sz="1200" err="1">
                <a:effectLst/>
                <a:latin typeface="Arial" panose="020B0604020202020204" pitchFamily="34" charset="0"/>
                <a:ea typeface="Calibri" panose="020F0502020204030204" pitchFamily="34" charset="0"/>
                <a:cs typeface="Arial" panose="020B0604020202020204" pitchFamily="34" charset="0"/>
              </a:rPr>
              <a:t>Bergstrasse</a:t>
            </a:r>
            <a:r>
              <a:rPr lang="en-US" sz="1200">
                <a:effectLst/>
                <a:latin typeface="Arial" panose="020B0604020202020204" pitchFamily="34" charset="0"/>
                <a:ea typeface="Calibri" panose="020F0502020204030204" pitchFamily="34" charset="0"/>
                <a:cs typeface="Arial" panose="020B0604020202020204" pitchFamily="34" charset="0"/>
              </a:rPr>
              <a:t>, Germany). https://www.ncbi.nlm.nih.gov/pmc/articles/PMC7754762/ </a:t>
            </a:r>
          </a:p>
          <a:p>
            <a:pPr marL="457200" marR="0" indent="-457200">
              <a:spcBef>
                <a:spcPts val="0"/>
              </a:spcBef>
              <a:spcAft>
                <a:spcPts val="0"/>
              </a:spcAft>
            </a:pPr>
            <a:r>
              <a:rPr lang="en-US" sz="1200">
                <a:effectLst/>
                <a:latin typeface="Arial" panose="020B0604020202020204" pitchFamily="34" charset="0"/>
                <a:ea typeface="Calibri" panose="020F0502020204030204" pitchFamily="34" charset="0"/>
                <a:cs typeface="Arial" panose="020B0604020202020204" pitchFamily="34" charset="0"/>
              </a:rPr>
              <a:t>[4] Liu N., Zhang X., Guo Q., Wu T., &amp; Wang Y. (2022, July 17). 3D </a:t>
            </a:r>
            <a:r>
              <a:rPr lang="en-US" sz="1200" err="1">
                <a:effectLst/>
                <a:latin typeface="Arial" panose="020B0604020202020204" pitchFamily="34" charset="0"/>
                <a:ea typeface="Calibri" panose="020F0502020204030204" pitchFamily="34" charset="0"/>
                <a:cs typeface="Arial" panose="020B0604020202020204" pitchFamily="34" charset="0"/>
              </a:rPr>
              <a:t>bioprinted</a:t>
            </a:r>
            <a:r>
              <a:rPr lang="en-US" sz="1200">
                <a:effectLst/>
                <a:latin typeface="Arial" panose="020B0604020202020204" pitchFamily="34" charset="0"/>
                <a:ea typeface="Calibri" panose="020F0502020204030204" pitchFamily="34" charset="0"/>
                <a:cs typeface="Arial" panose="020B0604020202020204" pitchFamily="34" charset="0"/>
              </a:rPr>
              <a:t> scaffolds for tissue repair and regeneration. Frontiers. https://www.frontiersin.org/articles/10.3389/fmats.2022.925321/full#:~:text=The%20emergence%20of%203D%20bioprinting,evaluated%20for%20a%20long%20time </a:t>
            </a:r>
          </a:p>
          <a:p>
            <a:pPr marL="457200" marR="0" indent="-457200">
              <a:spcBef>
                <a:spcPts val="0"/>
              </a:spcBef>
              <a:spcAft>
                <a:spcPts val="0"/>
              </a:spcAft>
            </a:pPr>
            <a:r>
              <a:rPr lang="en-US" sz="1200">
                <a:effectLst/>
                <a:latin typeface="Arial" panose="020B0604020202020204" pitchFamily="34" charset="0"/>
                <a:ea typeface="Calibri" panose="020F0502020204030204" pitchFamily="34" charset="0"/>
                <a:cs typeface="Arial" panose="020B0604020202020204" pitchFamily="34" charset="0"/>
              </a:rPr>
              <a:t>[5] Sun L., Wang Y., Zhang S., Yang H., &amp;  Mao Y. (2023, June 5). 3D </a:t>
            </a:r>
            <a:r>
              <a:rPr lang="en-US" sz="1200" err="1">
                <a:effectLst/>
                <a:latin typeface="Arial" panose="020B0604020202020204" pitchFamily="34" charset="0"/>
                <a:ea typeface="Calibri" panose="020F0502020204030204" pitchFamily="34" charset="0"/>
                <a:cs typeface="Arial" panose="020B0604020202020204" pitchFamily="34" charset="0"/>
              </a:rPr>
              <a:t>bioprinted</a:t>
            </a:r>
            <a:r>
              <a:rPr lang="en-US" sz="1200">
                <a:effectLst/>
                <a:latin typeface="Arial" panose="020B0604020202020204" pitchFamily="34" charset="0"/>
                <a:ea typeface="Calibri" panose="020F0502020204030204" pitchFamily="34" charset="0"/>
                <a:cs typeface="Arial" panose="020B0604020202020204" pitchFamily="34" charset="0"/>
              </a:rPr>
              <a:t> liver tissue and disease models: Current advances and future perspectives. Biomaterials advances. https://pubmed.ncbi.nlm.nih.gov/37295133/ </a:t>
            </a:r>
          </a:p>
          <a:p>
            <a:pPr marL="457200" marR="0" indent="-457200">
              <a:spcBef>
                <a:spcPts val="0"/>
              </a:spcBef>
              <a:spcAft>
                <a:spcPts val="0"/>
              </a:spcAft>
            </a:pPr>
            <a:r>
              <a:rPr lang="en-US" sz="1200">
                <a:effectLst/>
                <a:latin typeface="Arial" panose="020B0604020202020204" pitchFamily="34" charset="0"/>
                <a:ea typeface="Calibri" panose="020F0502020204030204" pitchFamily="34" charset="0"/>
                <a:cs typeface="Arial" panose="020B0604020202020204" pitchFamily="34" charset="0"/>
              </a:rPr>
              <a:t>[6] Yang P., Ju Y., Hu Y., Xie X., Fang B., &amp; Lei L. (2023, January 3). Emerging 3D bioprinting applications in plastic surgery. American Association for the Advancement of Science. https://www.ncbi.nlm.nih.gov/pmc/articles/PMC9808966/ </a:t>
            </a:r>
          </a:p>
        </p:txBody>
      </p:sp>
      <p:sp>
        <p:nvSpPr>
          <p:cNvPr id="49" name="TextBox 48"/>
          <p:cNvSpPr txBox="1"/>
          <p:nvPr/>
        </p:nvSpPr>
        <p:spPr>
          <a:xfrm>
            <a:off x="28496302" y="2525853"/>
            <a:ext cx="3867462" cy="369332"/>
          </a:xfrm>
          <a:prstGeom prst="rect">
            <a:avLst/>
          </a:prstGeom>
          <a:noFill/>
        </p:spPr>
        <p:txBody>
          <a:bodyPr wrap="square" rtlCol="0">
            <a:spAutoFit/>
          </a:bodyPr>
          <a:lstStyle/>
          <a:p>
            <a:endParaRPr lang="en-US">
              <a:latin typeface="Arial" panose="020B0604020202020204" pitchFamily="34" charset="0"/>
              <a:cs typeface="Arial" panose="020B0604020202020204" pitchFamily="34" charset="0"/>
            </a:endParaRPr>
          </a:p>
        </p:txBody>
      </p:sp>
      <p:sp>
        <p:nvSpPr>
          <p:cNvPr id="60" name="TextBox 59"/>
          <p:cNvSpPr txBox="1"/>
          <p:nvPr/>
        </p:nvSpPr>
        <p:spPr>
          <a:xfrm>
            <a:off x="2153799" y="73274"/>
            <a:ext cx="30403800" cy="861774"/>
          </a:xfrm>
          <a:prstGeom prst="rect">
            <a:avLst/>
          </a:prstGeom>
          <a:noFill/>
        </p:spPr>
        <p:txBody>
          <a:bodyPr wrap="square" rtlCol="0">
            <a:spAutoFit/>
          </a:bodyPr>
          <a:lstStyle/>
          <a:p>
            <a:r>
              <a:rPr lang="en-US" sz="4800" b="1">
                <a:solidFill>
                  <a:schemeClr val="bg1"/>
                </a:solidFill>
                <a:latin typeface="Arial" panose="020B0604020202020204" pitchFamily="34" charset="0"/>
                <a:cs typeface="Arial" panose="020B0604020202020204" pitchFamily="34" charset="0"/>
              </a:rPr>
              <a:t>The Structural Results of Calcium Chloride Ratios Used in Pre-Crosslinked Sodium Alginate Bioinks</a:t>
            </a:r>
            <a:endParaRPr lang="en-US" sz="4800"/>
          </a:p>
        </p:txBody>
      </p:sp>
      <p:sp>
        <p:nvSpPr>
          <p:cNvPr id="62" name="TextBox 61"/>
          <p:cNvSpPr txBox="1"/>
          <p:nvPr/>
        </p:nvSpPr>
        <p:spPr>
          <a:xfrm>
            <a:off x="2295554" y="889671"/>
            <a:ext cx="16793292" cy="553998"/>
          </a:xfrm>
          <a:prstGeom prst="rect">
            <a:avLst/>
          </a:prstGeom>
          <a:noFill/>
        </p:spPr>
        <p:txBody>
          <a:bodyPr wrap="square" rtlCol="0">
            <a:spAutoFit/>
          </a:bodyPr>
          <a:lstStyle/>
          <a:p>
            <a:r>
              <a:rPr lang="en-US" sz="3000" b="1">
                <a:solidFill>
                  <a:schemeClr val="bg1"/>
                </a:solidFill>
                <a:latin typeface="Arial" panose="020B0604020202020204" pitchFamily="34" charset="0"/>
                <a:cs typeface="Arial" panose="020B0604020202020204" pitchFamily="34" charset="0"/>
              </a:rPr>
              <a:t>Beatrice Zaleski, Anya </a:t>
            </a:r>
            <a:r>
              <a:rPr lang="en-US" sz="3000" b="1" err="1">
                <a:solidFill>
                  <a:schemeClr val="bg1"/>
                </a:solidFill>
                <a:latin typeface="Arial" panose="020B0604020202020204" pitchFamily="34" charset="0"/>
                <a:cs typeface="Arial" panose="020B0604020202020204" pitchFamily="34" charset="0"/>
              </a:rPr>
              <a:t>Bobkoskie</a:t>
            </a:r>
            <a:endParaRPr lang="en-US" sz="3000"/>
          </a:p>
        </p:txBody>
      </p:sp>
      <p:sp>
        <p:nvSpPr>
          <p:cNvPr id="66" name="TextBox 65"/>
          <p:cNvSpPr txBox="1"/>
          <p:nvPr/>
        </p:nvSpPr>
        <p:spPr>
          <a:xfrm>
            <a:off x="2295554" y="1345816"/>
            <a:ext cx="18712029" cy="584775"/>
          </a:xfrm>
          <a:prstGeom prst="rect">
            <a:avLst/>
          </a:prstGeom>
          <a:noFill/>
        </p:spPr>
        <p:txBody>
          <a:bodyPr wrap="square" rtlCol="0">
            <a:spAutoFit/>
          </a:bodyPr>
          <a:lstStyle/>
          <a:p>
            <a:r>
              <a:rPr lang="en-US" sz="3000" b="1">
                <a:solidFill>
                  <a:schemeClr val="bg1"/>
                </a:solidFill>
                <a:latin typeface="Arial" panose="020B0604020202020204" pitchFamily="34" charset="0"/>
                <a:cs typeface="Arial" panose="020B0604020202020204" pitchFamily="34" charset="0"/>
              </a:rPr>
              <a:t>Department of Electrical and Biomedical Engineering</a:t>
            </a:r>
            <a:r>
              <a:rPr lang="en-US" sz="3200" b="1">
                <a:solidFill>
                  <a:schemeClr val="bg1"/>
                </a:solidFill>
                <a:latin typeface="Arial" panose="020B0604020202020204" pitchFamily="34" charset="0"/>
                <a:cs typeface="Arial" panose="020B0604020202020204" pitchFamily="34" charset="0"/>
              </a:rPr>
              <a:t>	</a:t>
            </a:r>
            <a:r>
              <a:rPr lang="en-US" sz="3000" b="1">
                <a:solidFill>
                  <a:schemeClr val="bg1"/>
                </a:solidFill>
                <a:latin typeface="Arial" panose="020B0604020202020204" pitchFamily="34" charset="0"/>
                <a:cs typeface="Arial" panose="020B0604020202020204" pitchFamily="34" charset="0"/>
              </a:rPr>
              <a:t> </a:t>
            </a:r>
            <a:endParaRPr lang="en-US" sz="3000"/>
          </a:p>
        </p:txBody>
      </p:sp>
      <p:sp>
        <p:nvSpPr>
          <p:cNvPr id="65" name="TextBox 64">
            <a:extLst>
              <a:ext uri="{FF2B5EF4-FFF2-40B4-BE49-F238E27FC236}">
                <a16:creationId xmlns:a16="http://schemas.microsoft.com/office/drawing/2014/main" id="{DC3D7DAD-B6BD-D43C-9E96-42D60F33173B}"/>
              </a:ext>
            </a:extLst>
          </p:cNvPr>
          <p:cNvSpPr txBox="1"/>
          <p:nvPr/>
        </p:nvSpPr>
        <p:spPr>
          <a:xfrm>
            <a:off x="18120769" y="12741508"/>
            <a:ext cx="7234028" cy="1077218"/>
          </a:xfrm>
          <a:prstGeom prst="rect">
            <a:avLst/>
          </a:prstGeom>
          <a:noFill/>
        </p:spPr>
        <p:txBody>
          <a:bodyPr wrap="square" rtlCol="0">
            <a:spAutoFit/>
          </a:bodyPr>
          <a:lstStyle/>
          <a:p>
            <a:pPr algn="just"/>
            <a:r>
              <a:rPr lang="en-US" sz="1600" b="1">
                <a:latin typeface="Arial" panose="020B0604020202020204" pitchFamily="34" charset="0"/>
                <a:cs typeface="Arial" panose="020B0604020202020204" pitchFamily="34" charset="0"/>
              </a:rPr>
              <a:t>Figure 5: </a:t>
            </a:r>
            <a:r>
              <a:rPr lang="en-US" sz="1600">
                <a:latin typeface="Arial" panose="020B0604020202020204" pitchFamily="34" charset="0"/>
                <a:cs typeface="Arial" panose="020B0604020202020204" pitchFamily="34" charset="0"/>
              </a:rPr>
              <a:t>visual representation of difference (mm) between the </a:t>
            </a:r>
            <a:r>
              <a:rPr lang="en-US" sz="1600" b="1">
                <a:latin typeface="Arial" panose="020B0604020202020204" pitchFamily="34" charset="0"/>
                <a:cs typeface="Arial" panose="020B0604020202020204" pitchFamily="34" charset="0"/>
              </a:rPr>
              <a:t>(a) </a:t>
            </a:r>
            <a:r>
              <a:rPr lang="en-US" sz="1600">
                <a:latin typeface="Arial" panose="020B0604020202020204" pitchFamily="34" charset="0"/>
                <a:cs typeface="Arial" panose="020B0604020202020204" pitchFamily="34" charset="0"/>
              </a:rPr>
              <a:t>maximum width of any given line and the minimum width of any given line; </a:t>
            </a:r>
            <a:r>
              <a:rPr lang="en-US" sz="1600" b="1">
                <a:latin typeface="Arial" panose="020B0604020202020204" pitchFamily="34" charset="0"/>
                <a:cs typeface="Arial" panose="020B0604020202020204" pitchFamily="34" charset="0"/>
              </a:rPr>
              <a:t>(b)</a:t>
            </a:r>
            <a:r>
              <a:rPr lang="en-US" sz="1600">
                <a:latin typeface="Arial" panose="020B0604020202020204" pitchFamily="34" charset="0"/>
                <a:cs typeface="Arial" panose="020B0604020202020204" pitchFamily="34" charset="0"/>
              </a:rPr>
              <a:t> the maximum width and average width of any given line; and </a:t>
            </a:r>
            <a:r>
              <a:rPr lang="en-US" sz="1600" b="1">
                <a:latin typeface="Arial" panose="020B0604020202020204" pitchFamily="34" charset="0"/>
                <a:cs typeface="Arial" panose="020B0604020202020204" pitchFamily="34" charset="0"/>
              </a:rPr>
              <a:t>(c) </a:t>
            </a:r>
            <a:r>
              <a:rPr lang="en-US" sz="1600">
                <a:latin typeface="Arial" panose="020B0604020202020204" pitchFamily="34" charset="0"/>
                <a:cs typeface="Arial" panose="020B0604020202020204" pitchFamily="34" charset="0"/>
              </a:rPr>
              <a:t>the average width and minimum width of any given line.</a:t>
            </a:r>
            <a:endParaRPr lang="en-US" sz="1600" b="1">
              <a:latin typeface="Arial" panose="020B0604020202020204" pitchFamily="34" charset="0"/>
              <a:cs typeface="Arial" panose="020B0604020202020204" pitchFamily="34" charset="0"/>
            </a:endParaRPr>
          </a:p>
        </p:txBody>
      </p:sp>
      <p:sp>
        <p:nvSpPr>
          <p:cNvPr id="83" name="TextBox 82">
            <a:extLst>
              <a:ext uri="{FF2B5EF4-FFF2-40B4-BE49-F238E27FC236}">
                <a16:creationId xmlns:a16="http://schemas.microsoft.com/office/drawing/2014/main" id="{7BE1FED5-0EB3-BA0D-CDFF-768D57A62C71}"/>
              </a:ext>
            </a:extLst>
          </p:cNvPr>
          <p:cNvSpPr txBox="1"/>
          <p:nvPr/>
        </p:nvSpPr>
        <p:spPr>
          <a:xfrm>
            <a:off x="12944011" y="11132055"/>
            <a:ext cx="674242" cy="461665"/>
          </a:xfrm>
          <a:prstGeom prst="rect">
            <a:avLst/>
          </a:prstGeom>
          <a:noFill/>
        </p:spPr>
        <p:txBody>
          <a:bodyPr wrap="square">
            <a:spAutoFit/>
          </a:bodyPr>
          <a:lstStyle/>
          <a:p>
            <a:r>
              <a:rPr lang="en-US" sz="2400" b="1">
                <a:latin typeface="Arial" panose="020B0604020202020204" pitchFamily="34" charset="0"/>
                <a:cs typeface="Arial" panose="020B0604020202020204" pitchFamily="34" charset="0"/>
              </a:rPr>
              <a:t>c.</a:t>
            </a:r>
          </a:p>
        </p:txBody>
      </p:sp>
      <p:sp>
        <p:nvSpPr>
          <p:cNvPr id="67" name="TextBox 66">
            <a:extLst>
              <a:ext uri="{FF2B5EF4-FFF2-40B4-BE49-F238E27FC236}">
                <a16:creationId xmlns:a16="http://schemas.microsoft.com/office/drawing/2014/main" id="{B93E549D-E86D-F4CD-A800-C0698777F678}"/>
              </a:ext>
            </a:extLst>
          </p:cNvPr>
          <p:cNvSpPr txBox="1"/>
          <p:nvPr/>
        </p:nvSpPr>
        <p:spPr>
          <a:xfrm>
            <a:off x="10902097" y="12205823"/>
            <a:ext cx="711283" cy="461665"/>
          </a:xfrm>
          <a:prstGeom prst="rect">
            <a:avLst/>
          </a:prstGeom>
          <a:noFill/>
        </p:spPr>
        <p:txBody>
          <a:bodyPr wrap="square" rtlCol="0">
            <a:spAutoFit/>
          </a:bodyPr>
          <a:lstStyle/>
          <a:p>
            <a:r>
              <a:rPr lang="en-US" sz="2400" b="1">
                <a:latin typeface="Arial" panose="020B0604020202020204" pitchFamily="34" charset="0"/>
                <a:cs typeface="Arial" panose="020B0604020202020204" pitchFamily="34" charset="0"/>
              </a:rPr>
              <a:t>b.</a:t>
            </a:r>
          </a:p>
        </p:txBody>
      </p:sp>
      <p:sp>
        <p:nvSpPr>
          <p:cNvPr id="64" name="TextBox 63">
            <a:extLst>
              <a:ext uri="{FF2B5EF4-FFF2-40B4-BE49-F238E27FC236}">
                <a16:creationId xmlns:a16="http://schemas.microsoft.com/office/drawing/2014/main" id="{BC6D10C5-977A-95AA-93AA-9B515E57ED8E}"/>
              </a:ext>
            </a:extLst>
          </p:cNvPr>
          <p:cNvSpPr txBox="1"/>
          <p:nvPr/>
        </p:nvSpPr>
        <p:spPr>
          <a:xfrm>
            <a:off x="9083066" y="11879613"/>
            <a:ext cx="557485" cy="461665"/>
          </a:xfrm>
          <a:prstGeom prst="rect">
            <a:avLst/>
          </a:prstGeom>
          <a:noFill/>
        </p:spPr>
        <p:txBody>
          <a:bodyPr wrap="square" rtlCol="0">
            <a:spAutoFit/>
          </a:bodyPr>
          <a:lstStyle/>
          <a:p>
            <a:r>
              <a:rPr lang="en-US" sz="2400" b="1">
                <a:latin typeface="Arial" panose="020B0604020202020204" pitchFamily="34" charset="0"/>
                <a:cs typeface="Arial" panose="020B0604020202020204" pitchFamily="34" charset="0"/>
              </a:rPr>
              <a:t>a.</a:t>
            </a:r>
          </a:p>
        </p:txBody>
      </p:sp>
      <p:graphicFrame>
        <p:nvGraphicFramePr>
          <p:cNvPr id="70" name="Chart 69">
            <a:extLst>
              <a:ext uri="{FF2B5EF4-FFF2-40B4-BE49-F238E27FC236}">
                <a16:creationId xmlns:a16="http://schemas.microsoft.com/office/drawing/2014/main" id="{AEF1B086-B944-F523-97DD-FC7CFC64C0CA}"/>
              </a:ext>
            </a:extLst>
          </p:cNvPr>
          <p:cNvGraphicFramePr>
            <a:graphicFrameLocks/>
          </p:cNvGraphicFramePr>
          <p:nvPr>
            <p:extLst>
              <p:ext uri="{D42A27DB-BD31-4B8C-83A1-F6EECF244321}">
                <p14:modId xmlns:p14="http://schemas.microsoft.com/office/powerpoint/2010/main" val="3604783936"/>
              </p:ext>
            </p:extLst>
          </p:nvPr>
        </p:nvGraphicFramePr>
        <p:xfrm>
          <a:off x="8158666" y="8869587"/>
          <a:ext cx="7909106" cy="503408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5" name="Chart 24">
            <a:extLst>
              <a:ext uri="{FF2B5EF4-FFF2-40B4-BE49-F238E27FC236}">
                <a16:creationId xmlns:a16="http://schemas.microsoft.com/office/drawing/2014/main" id="{71032DA9-D0CE-12A3-9BF0-B96DAD535060}"/>
              </a:ext>
            </a:extLst>
          </p:cNvPr>
          <p:cNvGraphicFramePr>
            <a:graphicFrameLocks/>
          </p:cNvGraphicFramePr>
          <p:nvPr>
            <p:extLst>
              <p:ext uri="{D42A27DB-BD31-4B8C-83A1-F6EECF244321}">
                <p14:modId xmlns:p14="http://schemas.microsoft.com/office/powerpoint/2010/main" val="1649393420"/>
              </p:ext>
            </p:extLst>
          </p:nvPr>
        </p:nvGraphicFramePr>
        <p:xfrm>
          <a:off x="17728922" y="8962474"/>
          <a:ext cx="8606503" cy="3891087"/>
        </p:xfrm>
        <a:graphic>
          <a:graphicData uri="http://schemas.openxmlformats.org/drawingml/2006/chart">
            <c:chart xmlns:c="http://schemas.openxmlformats.org/drawingml/2006/chart" xmlns:r="http://schemas.openxmlformats.org/officeDocument/2006/relationships" r:id="rId7"/>
          </a:graphicData>
        </a:graphic>
      </p:graphicFrame>
      <p:sp>
        <p:nvSpPr>
          <p:cNvPr id="27" name="TextBox 26">
            <a:extLst>
              <a:ext uri="{FF2B5EF4-FFF2-40B4-BE49-F238E27FC236}">
                <a16:creationId xmlns:a16="http://schemas.microsoft.com/office/drawing/2014/main" id="{08E986C7-46C1-3B2C-08CF-7E3A7BD7D79D}"/>
              </a:ext>
            </a:extLst>
          </p:cNvPr>
          <p:cNvSpPr txBox="1"/>
          <p:nvPr/>
        </p:nvSpPr>
        <p:spPr>
          <a:xfrm>
            <a:off x="22482427" y="11309754"/>
            <a:ext cx="1564520" cy="523220"/>
          </a:xfrm>
          <a:prstGeom prst="rect">
            <a:avLst/>
          </a:prstGeom>
          <a:noFill/>
        </p:spPr>
        <p:txBody>
          <a:bodyPr wrap="square" rtlCol="0">
            <a:spAutoFit/>
          </a:bodyPr>
          <a:lstStyle/>
          <a:p>
            <a:pPr algn="ctr"/>
            <a:r>
              <a:rPr lang="en-US" sz="2800" b="1">
                <a:latin typeface="Arial" panose="020B0604020202020204" pitchFamily="34" charset="0"/>
                <a:cs typeface="Arial" panose="020B0604020202020204" pitchFamily="34" charset="0"/>
              </a:rPr>
              <a:t>c.</a:t>
            </a:r>
          </a:p>
        </p:txBody>
      </p:sp>
      <p:sp>
        <p:nvSpPr>
          <p:cNvPr id="28" name="TextBox 27">
            <a:extLst>
              <a:ext uri="{FF2B5EF4-FFF2-40B4-BE49-F238E27FC236}">
                <a16:creationId xmlns:a16="http://schemas.microsoft.com/office/drawing/2014/main" id="{F8C4726C-181C-EDEC-A579-E4F0E97E5F3E}"/>
              </a:ext>
            </a:extLst>
          </p:cNvPr>
          <p:cNvSpPr txBox="1"/>
          <p:nvPr/>
        </p:nvSpPr>
        <p:spPr>
          <a:xfrm>
            <a:off x="17963787" y="10988086"/>
            <a:ext cx="1564520" cy="523220"/>
          </a:xfrm>
          <a:prstGeom prst="rect">
            <a:avLst/>
          </a:prstGeom>
          <a:noFill/>
        </p:spPr>
        <p:txBody>
          <a:bodyPr wrap="square" rtlCol="0">
            <a:spAutoFit/>
          </a:bodyPr>
          <a:lstStyle/>
          <a:p>
            <a:pPr algn="ctr"/>
            <a:r>
              <a:rPr lang="en-US" sz="2800" b="1">
                <a:latin typeface="Arial" panose="020B0604020202020204" pitchFamily="34" charset="0"/>
                <a:cs typeface="Arial" panose="020B0604020202020204" pitchFamily="34" charset="0"/>
              </a:rPr>
              <a:t>a.</a:t>
            </a:r>
          </a:p>
        </p:txBody>
      </p:sp>
      <p:sp>
        <p:nvSpPr>
          <p:cNvPr id="29" name="TextBox 28">
            <a:extLst>
              <a:ext uri="{FF2B5EF4-FFF2-40B4-BE49-F238E27FC236}">
                <a16:creationId xmlns:a16="http://schemas.microsoft.com/office/drawing/2014/main" id="{536D17C0-D828-6B93-79C9-EBA995D87C72}"/>
              </a:ext>
            </a:extLst>
          </p:cNvPr>
          <p:cNvSpPr txBox="1"/>
          <p:nvPr/>
        </p:nvSpPr>
        <p:spPr>
          <a:xfrm>
            <a:off x="20129346" y="11192903"/>
            <a:ext cx="1564520" cy="523220"/>
          </a:xfrm>
          <a:prstGeom prst="rect">
            <a:avLst/>
          </a:prstGeom>
          <a:noFill/>
        </p:spPr>
        <p:txBody>
          <a:bodyPr wrap="square" rtlCol="0">
            <a:spAutoFit/>
          </a:bodyPr>
          <a:lstStyle/>
          <a:p>
            <a:pPr algn="ctr"/>
            <a:r>
              <a:rPr lang="en-US" sz="2800" b="1">
                <a:latin typeface="Arial" panose="020B0604020202020204" pitchFamily="34" charset="0"/>
                <a:cs typeface="Arial" panose="020B0604020202020204" pitchFamily="34" charset="0"/>
              </a:rPr>
              <a:t>b.</a:t>
            </a:r>
          </a:p>
        </p:txBody>
      </p:sp>
      <p:pic>
        <p:nvPicPr>
          <p:cNvPr id="48" name="Picture 47" descr="A group of laboratory equipment&#10;&#10;Description automatically generated">
            <a:extLst>
              <a:ext uri="{FF2B5EF4-FFF2-40B4-BE49-F238E27FC236}">
                <a16:creationId xmlns:a16="http://schemas.microsoft.com/office/drawing/2014/main" id="{5A088DF4-2B17-D87A-24AE-A7202580B270}"/>
              </a:ext>
            </a:extLst>
          </p:cNvPr>
          <p:cNvPicPr>
            <a:picLocks noChangeAspect="1"/>
          </p:cNvPicPr>
          <p:nvPr/>
        </p:nvPicPr>
        <p:blipFill rotWithShape="1">
          <a:blip r:embed="rId8"/>
          <a:srcRect t="20829" b="19194"/>
          <a:stretch/>
        </p:blipFill>
        <p:spPr>
          <a:xfrm>
            <a:off x="8480233" y="3615792"/>
            <a:ext cx="9144019" cy="3839074"/>
          </a:xfrm>
          <a:prstGeom prst="rect">
            <a:avLst/>
          </a:prstGeom>
        </p:spPr>
      </p:pic>
      <p:sp>
        <p:nvSpPr>
          <p:cNvPr id="54" name="TextBox 53">
            <a:extLst>
              <a:ext uri="{FF2B5EF4-FFF2-40B4-BE49-F238E27FC236}">
                <a16:creationId xmlns:a16="http://schemas.microsoft.com/office/drawing/2014/main" id="{5BA76A6D-7248-4ECE-F433-2C71E645F6D5}"/>
              </a:ext>
            </a:extLst>
          </p:cNvPr>
          <p:cNvSpPr txBox="1"/>
          <p:nvPr/>
        </p:nvSpPr>
        <p:spPr>
          <a:xfrm>
            <a:off x="8158666" y="3384959"/>
            <a:ext cx="643133"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a.</a:t>
            </a:r>
          </a:p>
        </p:txBody>
      </p:sp>
      <p:sp>
        <p:nvSpPr>
          <p:cNvPr id="55" name="TextBox 54">
            <a:extLst>
              <a:ext uri="{FF2B5EF4-FFF2-40B4-BE49-F238E27FC236}">
                <a16:creationId xmlns:a16="http://schemas.microsoft.com/office/drawing/2014/main" id="{0D082B3F-CC02-ABDB-D576-E5F4128743E4}"/>
              </a:ext>
            </a:extLst>
          </p:cNvPr>
          <p:cNvSpPr txBox="1"/>
          <p:nvPr/>
        </p:nvSpPr>
        <p:spPr>
          <a:xfrm>
            <a:off x="11029728" y="5431225"/>
            <a:ext cx="1071813"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b.</a:t>
            </a:r>
          </a:p>
        </p:txBody>
      </p:sp>
      <p:sp>
        <p:nvSpPr>
          <p:cNvPr id="56" name="TextBox 55">
            <a:extLst>
              <a:ext uri="{FF2B5EF4-FFF2-40B4-BE49-F238E27FC236}">
                <a16:creationId xmlns:a16="http://schemas.microsoft.com/office/drawing/2014/main" id="{20EE3F34-E7D3-474C-BD95-59D08AF77D3C}"/>
              </a:ext>
            </a:extLst>
          </p:cNvPr>
          <p:cNvSpPr txBox="1"/>
          <p:nvPr/>
        </p:nvSpPr>
        <p:spPr>
          <a:xfrm>
            <a:off x="8509182" y="3000239"/>
            <a:ext cx="1589149" cy="523220"/>
          </a:xfrm>
          <a:prstGeom prst="rect">
            <a:avLst/>
          </a:prstGeom>
          <a:noFill/>
        </p:spPr>
        <p:txBody>
          <a:bodyPr wrap="square" rtlCol="0">
            <a:spAutoFit/>
          </a:bodyPr>
          <a:lstStyle/>
          <a:p>
            <a:pPr algn="ctr"/>
            <a:r>
              <a:rPr lang="en-US" sz="2800" b="1">
                <a:latin typeface="Arial" panose="020B0604020202020204" pitchFamily="34" charset="0"/>
                <a:cs typeface="Arial" panose="020B0604020202020204" pitchFamily="34" charset="0"/>
              </a:rPr>
              <a:t>Fig 2:</a:t>
            </a:r>
          </a:p>
        </p:txBody>
      </p:sp>
      <p:sp>
        <p:nvSpPr>
          <p:cNvPr id="57" name="TextBox 56">
            <a:extLst>
              <a:ext uri="{FF2B5EF4-FFF2-40B4-BE49-F238E27FC236}">
                <a16:creationId xmlns:a16="http://schemas.microsoft.com/office/drawing/2014/main" id="{A290E3D7-0A39-899F-A982-33240A36CE2C}"/>
              </a:ext>
            </a:extLst>
          </p:cNvPr>
          <p:cNvSpPr txBox="1"/>
          <p:nvPr/>
        </p:nvSpPr>
        <p:spPr>
          <a:xfrm>
            <a:off x="12637999" y="4209620"/>
            <a:ext cx="643133"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c.</a:t>
            </a:r>
          </a:p>
        </p:txBody>
      </p:sp>
      <p:sp>
        <p:nvSpPr>
          <p:cNvPr id="58" name="TextBox 57">
            <a:extLst>
              <a:ext uri="{FF2B5EF4-FFF2-40B4-BE49-F238E27FC236}">
                <a16:creationId xmlns:a16="http://schemas.microsoft.com/office/drawing/2014/main" id="{7C0E5E35-BDAD-B776-0F0E-31658A44A1C2}"/>
              </a:ext>
            </a:extLst>
          </p:cNvPr>
          <p:cNvSpPr txBox="1"/>
          <p:nvPr/>
        </p:nvSpPr>
        <p:spPr>
          <a:xfrm>
            <a:off x="15581256" y="4055193"/>
            <a:ext cx="643133"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d.</a:t>
            </a:r>
          </a:p>
        </p:txBody>
      </p:sp>
      <p:sp>
        <p:nvSpPr>
          <p:cNvPr id="68" name="TextBox 67">
            <a:extLst>
              <a:ext uri="{FF2B5EF4-FFF2-40B4-BE49-F238E27FC236}">
                <a16:creationId xmlns:a16="http://schemas.microsoft.com/office/drawing/2014/main" id="{F8CAAE41-4BB9-5E01-BC84-204B0B94C5AA}"/>
              </a:ext>
            </a:extLst>
          </p:cNvPr>
          <p:cNvSpPr txBox="1"/>
          <p:nvPr/>
        </p:nvSpPr>
        <p:spPr>
          <a:xfrm>
            <a:off x="17945819" y="3449201"/>
            <a:ext cx="3353988" cy="4031873"/>
          </a:xfrm>
          <a:prstGeom prst="rect">
            <a:avLst/>
          </a:prstGeom>
          <a:noFill/>
        </p:spPr>
        <p:txBody>
          <a:bodyPr wrap="square" rtlCol="0">
            <a:spAutoFit/>
          </a:bodyPr>
          <a:lstStyle/>
          <a:p>
            <a:pPr algn="just"/>
            <a:r>
              <a:rPr lang="en-US" sz="1600" b="1">
                <a:latin typeface="Arial" panose="020B0604020202020204" pitchFamily="34" charset="0"/>
                <a:cs typeface="Arial" panose="020B0604020202020204" pitchFamily="34" charset="0"/>
              </a:rPr>
              <a:t>Figure 2: </a:t>
            </a:r>
            <a:r>
              <a:rPr lang="en-US" sz="1600">
                <a:latin typeface="Arial" panose="020B0604020202020204" pitchFamily="34" charset="0"/>
                <a:cs typeface="Arial" panose="020B0604020202020204" pitchFamily="34" charset="0"/>
              </a:rPr>
              <a:t>visual representation of the applied experimental method, wherein </a:t>
            </a:r>
            <a:r>
              <a:rPr lang="en-US" sz="1600" b="1">
                <a:latin typeface="Arial" panose="020B0604020202020204" pitchFamily="34" charset="0"/>
                <a:cs typeface="Arial" panose="020B0604020202020204" pitchFamily="34" charset="0"/>
              </a:rPr>
              <a:t>(a)</a:t>
            </a:r>
            <a:r>
              <a:rPr lang="en-US" sz="1600">
                <a:latin typeface="Arial" panose="020B0604020202020204" pitchFamily="34" charset="0"/>
                <a:cs typeface="Arial" panose="020B0604020202020204" pitchFamily="34" charset="0"/>
              </a:rPr>
              <a:t> sodium alginate powder was weighed and combined in a solution of cell media; </a:t>
            </a:r>
            <a:r>
              <a:rPr lang="en-US" sz="1600" b="1">
                <a:latin typeface="Arial" panose="020B0604020202020204" pitchFamily="34" charset="0"/>
                <a:cs typeface="Arial" panose="020B0604020202020204" pitchFamily="34" charset="0"/>
              </a:rPr>
              <a:t>(b)</a:t>
            </a:r>
            <a:r>
              <a:rPr lang="en-US" sz="1600">
                <a:latin typeface="Arial" panose="020B0604020202020204" pitchFamily="34" charset="0"/>
                <a:cs typeface="Arial" panose="020B0604020202020204" pitchFamily="34" charset="0"/>
              </a:rPr>
              <a:t> was left to combine on a magnetic stir plate; before being </a:t>
            </a:r>
            <a:r>
              <a:rPr lang="en-US" sz="1600" b="1">
                <a:latin typeface="Arial" panose="020B0604020202020204" pitchFamily="34" charset="0"/>
                <a:cs typeface="Arial" panose="020B0604020202020204" pitchFamily="34" charset="0"/>
              </a:rPr>
              <a:t>(c) </a:t>
            </a:r>
            <a:r>
              <a:rPr lang="en-US" sz="1600">
                <a:latin typeface="Arial" panose="020B0604020202020204" pitchFamily="34" charset="0"/>
                <a:cs typeface="Arial" panose="020B0604020202020204" pitchFamily="34" charset="0"/>
              </a:rPr>
              <a:t>transferred to vials containing varying levels of calcium chloride, pipetted repeatedly to combine; and finally were extracted from their vials, </a:t>
            </a:r>
            <a:r>
              <a:rPr lang="en-US" sz="1600" b="1">
                <a:latin typeface="Arial" panose="020B0604020202020204" pitchFamily="34" charset="0"/>
                <a:cs typeface="Arial" panose="020B0604020202020204" pitchFamily="34" charset="0"/>
              </a:rPr>
              <a:t>(d)</a:t>
            </a:r>
            <a:r>
              <a:rPr lang="en-US" sz="1600">
                <a:latin typeface="Arial" panose="020B0604020202020204" pitchFamily="34" charset="0"/>
                <a:cs typeface="Arial" panose="020B0604020202020204" pitchFamily="34" charset="0"/>
              </a:rPr>
              <a:t> loaded into the bioprinter, printed; and left to crosslink in calcium chloride solution, before later removal, facilitating their structural analysis.</a:t>
            </a:r>
            <a:endParaRPr lang="en-US" sz="1600" b="1">
              <a:latin typeface="Arial" panose="020B0604020202020204" pitchFamily="34" charset="0"/>
              <a:cs typeface="Arial" panose="020B0604020202020204" pitchFamily="34" charset="0"/>
            </a:endParaRPr>
          </a:p>
        </p:txBody>
      </p:sp>
      <p:graphicFrame>
        <p:nvGraphicFramePr>
          <p:cNvPr id="3" name="Chart 2">
            <a:extLst>
              <a:ext uri="{FF2B5EF4-FFF2-40B4-BE49-F238E27FC236}">
                <a16:creationId xmlns:a16="http://schemas.microsoft.com/office/drawing/2014/main" id="{FFF47900-5378-F68E-2996-7F1909FA7616}"/>
              </a:ext>
            </a:extLst>
          </p:cNvPr>
          <p:cNvGraphicFramePr>
            <a:graphicFrameLocks/>
          </p:cNvGraphicFramePr>
          <p:nvPr>
            <p:extLst>
              <p:ext uri="{D42A27DB-BD31-4B8C-83A1-F6EECF244321}">
                <p14:modId xmlns:p14="http://schemas.microsoft.com/office/powerpoint/2010/main" val="1902454729"/>
              </p:ext>
            </p:extLst>
          </p:nvPr>
        </p:nvGraphicFramePr>
        <p:xfrm>
          <a:off x="8459483" y="14434196"/>
          <a:ext cx="6892177" cy="2895652"/>
        </p:xfrm>
        <a:graphic>
          <a:graphicData uri="http://schemas.openxmlformats.org/drawingml/2006/chart">
            <c:chart xmlns:c="http://schemas.openxmlformats.org/drawingml/2006/chart" xmlns:r="http://schemas.openxmlformats.org/officeDocument/2006/relationships" r:id="rId9"/>
          </a:graphicData>
        </a:graphic>
      </p:graphicFrame>
      <p:sp>
        <p:nvSpPr>
          <p:cNvPr id="13" name="TextBox 12">
            <a:extLst>
              <a:ext uri="{FF2B5EF4-FFF2-40B4-BE49-F238E27FC236}">
                <a16:creationId xmlns:a16="http://schemas.microsoft.com/office/drawing/2014/main" id="{6AEE5921-7571-F0CF-7F7E-B3E397CD7943}"/>
              </a:ext>
            </a:extLst>
          </p:cNvPr>
          <p:cNvSpPr txBox="1"/>
          <p:nvPr/>
        </p:nvSpPr>
        <p:spPr>
          <a:xfrm>
            <a:off x="14445971" y="14434196"/>
            <a:ext cx="2933267" cy="1569660"/>
          </a:xfrm>
          <a:prstGeom prst="rect">
            <a:avLst/>
          </a:prstGeom>
          <a:noFill/>
        </p:spPr>
        <p:txBody>
          <a:bodyPr wrap="square" rtlCol="0">
            <a:spAutoFit/>
          </a:bodyPr>
          <a:lstStyle/>
          <a:p>
            <a:pPr algn="just"/>
            <a:r>
              <a:rPr lang="en-US" sz="1600" b="1">
                <a:latin typeface="Arial" panose="020B0604020202020204" pitchFamily="34" charset="0"/>
                <a:cs typeface="Arial" panose="020B0604020202020204" pitchFamily="34" charset="0"/>
              </a:rPr>
              <a:t>Figure 4:</a:t>
            </a:r>
            <a:r>
              <a:rPr lang="en-US" sz="1600">
                <a:latin typeface="Arial" panose="020B0604020202020204" pitchFamily="34" charset="0"/>
                <a:cs typeface="Arial" panose="020B0604020202020204" pitchFamily="34" charset="0"/>
              </a:rPr>
              <a:t> </a:t>
            </a:r>
          </a:p>
          <a:p>
            <a:pPr algn="just"/>
            <a:r>
              <a:rPr lang="en-US" sz="1600">
                <a:latin typeface="Arial" panose="020B0604020202020204" pitchFamily="34" charset="0"/>
                <a:cs typeface="Arial" panose="020B0604020202020204" pitchFamily="34" charset="0"/>
              </a:rPr>
              <a:t>visual representation of standard deviation between the </a:t>
            </a:r>
            <a:r>
              <a:rPr lang="en-US" sz="1600" b="1">
                <a:latin typeface="Arial" panose="020B0604020202020204" pitchFamily="34" charset="0"/>
                <a:cs typeface="Arial" panose="020B0604020202020204" pitchFamily="34" charset="0"/>
              </a:rPr>
              <a:t>(a)</a:t>
            </a:r>
            <a:r>
              <a:rPr lang="en-US" sz="1600">
                <a:latin typeface="Arial" panose="020B0604020202020204" pitchFamily="34" charset="0"/>
                <a:cs typeface="Arial" panose="020B0604020202020204" pitchFamily="34" charset="0"/>
              </a:rPr>
              <a:t> average, </a:t>
            </a:r>
            <a:r>
              <a:rPr lang="en-US" sz="1600" b="1">
                <a:latin typeface="Arial" panose="020B0604020202020204" pitchFamily="34" charset="0"/>
                <a:cs typeface="Arial" panose="020B0604020202020204" pitchFamily="34" charset="0"/>
              </a:rPr>
              <a:t>(b)</a:t>
            </a:r>
            <a:r>
              <a:rPr lang="en-US" sz="1600">
                <a:latin typeface="Arial" panose="020B0604020202020204" pitchFamily="34" charset="0"/>
                <a:cs typeface="Arial" panose="020B0604020202020204" pitchFamily="34" charset="0"/>
              </a:rPr>
              <a:t> maximum, and </a:t>
            </a:r>
            <a:r>
              <a:rPr lang="en-US" sz="1600" b="1">
                <a:latin typeface="Arial" panose="020B0604020202020204" pitchFamily="34" charset="0"/>
                <a:cs typeface="Arial" panose="020B0604020202020204" pitchFamily="34" charset="0"/>
              </a:rPr>
              <a:t>(c) </a:t>
            </a:r>
            <a:r>
              <a:rPr lang="en-US" sz="1600">
                <a:latin typeface="Arial" panose="020B0604020202020204" pitchFamily="34" charset="0"/>
                <a:cs typeface="Arial" panose="020B0604020202020204" pitchFamily="34" charset="0"/>
              </a:rPr>
              <a:t>minimum widths recorded for each line.</a:t>
            </a:r>
          </a:p>
        </p:txBody>
      </p:sp>
      <p:sp>
        <p:nvSpPr>
          <p:cNvPr id="9" name="TextBox 8">
            <a:extLst>
              <a:ext uri="{FF2B5EF4-FFF2-40B4-BE49-F238E27FC236}">
                <a16:creationId xmlns:a16="http://schemas.microsoft.com/office/drawing/2014/main" id="{30925FED-5CD5-DC00-69D0-E5B7B6AAD179}"/>
              </a:ext>
            </a:extLst>
          </p:cNvPr>
          <p:cNvSpPr txBox="1"/>
          <p:nvPr/>
        </p:nvSpPr>
        <p:spPr>
          <a:xfrm>
            <a:off x="12418393" y="15422391"/>
            <a:ext cx="687629"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c.</a:t>
            </a:r>
          </a:p>
        </p:txBody>
      </p:sp>
      <p:sp>
        <p:nvSpPr>
          <p:cNvPr id="10" name="TextBox 9">
            <a:extLst>
              <a:ext uri="{FF2B5EF4-FFF2-40B4-BE49-F238E27FC236}">
                <a16:creationId xmlns:a16="http://schemas.microsoft.com/office/drawing/2014/main" id="{CF9E31D1-9EB4-16FC-A042-F0A0AD469726}"/>
              </a:ext>
            </a:extLst>
          </p:cNvPr>
          <p:cNvSpPr txBox="1"/>
          <p:nvPr/>
        </p:nvSpPr>
        <p:spPr>
          <a:xfrm>
            <a:off x="9162505" y="16000389"/>
            <a:ext cx="687629"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a.</a:t>
            </a:r>
            <a:endParaRPr lang="en-US" sz="2800" b="1">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8B493FFE-BB2B-1859-7C5D-435F258995D4}"/>
              </a:ext>
            </a:extLst>
          </p:cNvPr>
          <p:cNvSpPr txBox="1"/>
          <p:nvPr/>
        </p:nvSpPr>
        <p:spPr>
          <a:xfrm>
            <a:off x="10500358" y="15986910"/>
            <a:ext cx="1113022" cy="461665"/>
          </a:xfrm>
          <a:prstGeom prst="rect">
            <a:avLst/>
          </a:prstGeom>
          <a:noFill/>
        </p:spPr>
        <p:txBody>
          <a:bodyPr wrap="square">
            <a:spAutoFit/>
          </a:bodyPr>
          <a:lstStyle/>
          <a:p>
            <a:pPr algn="ctr"/>
            <a:r>
              <a:rPr lang="en-US" sz="2400" b="1">
                <a:latin typeface="Arial" panose="020B0604020202020204" pitchFamily="34" charset="0"/>
                <a:cs typeface="Arial" panose="020B0604020202020204" pitchFamily="34" charset="0"/>
              </a:rPr>
              <a:t>b.</a:t>
            </a:r>
          </a:p>
        </p:txBody>
      </p:sp>
      <p:pic>
        <p:nvPicPr>
          <p:cNvPr id="21" name="Picture 20" descr="A hand holding a small caliper over a square white plate&#10;&#10;Description automatically generated">
            <a:extLst>
              <a:ext uri="{FF2B5EF4-FFF2-40B4-BE49-F238E27FC236}">
                <a16:creationId xmlns:a16="http://schemas.microsoft.com/office/drawing/2014/main" id="{ACBDB9B8-6C2A-9B55-A0F6-8EB8CF1C5E1E}"/>
              </a:ext>
            </a:extLst>
          </p:cNvPr>
          <p:cNvPicPr>
            <a:picLocks noChangeAspect="1"/>
          </p:cNvPicPr>
          <p:nvPr/>
        </p:nvPicPr>
        <p:blipFill rotWithShape="1">
          <a:blip r:embed="rId10"/>
          <a:srcRect l="53217" t="52352" r="25269" b="39200"/>
          <a:stretch/>
        </p:blipFill>
        <p:spPr>
          <a:xfrm>
            <a:off x="26875018" y="2402731"/>
            <a:ext cx="4092663" cy="1575785"/>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22" name="Picture 21" descr="A white square with a metal cutter on it&#10;&#10;Description automatically generated with medium confidence">
            <a:extLst>
              <a:ext uri="{FF2B5EF4-FFF2-40B4-BE49-F238E27FC236}">
                <a16:creationId xmlns:a16="http://schemas.microsoft.com/office/drawing/2014/main" id="{314BF64D-EB45-D68D-FD52-41028383097A}"/>
              </a:ext>
            </a:extLst>
          </p:cNvPr>
          <p:cNvPicPr>
            <a:picLocks noChangeAspect="1"/>
          </p:cNvPicPr>
          <p:nvPr/>
        </p:nvPicPr>
        <p:blipFill rotWithShape="1">
          <a:blip r:embed="rId11"/>
          <a:srcRect l="34788" t="60037" r="40802" b="26006"/>
          <a:stretch/>
        </p:blipFill>
        <p:spPr>
          <a:xfrm>
            <a:off x="22482427" y="2422964"/>
            <a:ext cx="3605659" cy="166765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30" name="TextBox 29">
            <a:extLst>
              <a:ext uri="{FF2B5EF4-FFF2-40B4-BE49-F238E27FC236}">
                <a16:creationId xmlns:a16="http://schemas.microsoft.com/office/drawing/2014/main" id="{FDBCA4E7-78E5-311A-6EC9-888F21C29262}"/>
              </a:ext>
            </a:extLst>
          </p:cNvPr>
          <p:cNvSpPr txBox="1"/>
          <p:nvPr/>
        </p:nvSpPr>
        <p:spPr>
          <a:xfrm>
            <a:off x="22264999" y="7209479"/>
            <a:ext cx="7197199" cy="338554"/>
          </a:xfrm>
          <a:prstGeom prst="rect">
            <a:avLst/>
          </a:prstGeom>
          <a:noFill/>
        </p:spPr>
        <p:txBody>
          <a:bodyPr wrap="square" rtlCol="0">
            <a:spAutoFit/>
          </a:bodyPr>
          <a:lstStyle/>
          <a:p>
            <a:pPr algn="just"/>
            <a:r>
              <a:rPr lang="en-US" sz="1600">
                <a:latin typeface="Arial" panose="020B0604020202020204" pitchFamily="34" charset="0"/>
                <a:cs typeface="Arial" panose="020B0604020202020204" pitchFamily="34" charset="0"/>
              </a:rPr>
              <a:t>Lines printed with Na-Alg:CaCl</a:t>
            </a:r>
            <a:r>
              <a:rPr lang="en-US" sz="1600" baseline="-25000">
                <a:latin typeface="Arial"/>
                <a:cs typeface="Arial"/>
              </a:rPr>
              <a:t>2</a:t>
            </a:r>
            <a:r>
              <a:rPr lang="en-US" sz="1600">
                <a:latin typeface="Arial" panose="020B0604020202020204" pitchFamily="34" charset="0"/>
                <a:cs typeface="Arial" panose="020B0604020202020204" pitchFamily="34" charset="0"/>
              </a:rPr>
              <a:t> ratios of </a:t>
            </a:r>
            <a:r>
              <a:rPr lang="en-US" sz="1600" b="1">
                <a:latin typeface="Arial" panose="020B0604020202020204" pitchFamily="34" charset="0"/>
                <a:cs typeface="Arial" panose="020B0604020202020204" pitchFamily="34" charset="0"/>
              </a:rPr>
              <a:t>(a) </a:t>
            </a:r>
            <a:r>
              <a:rPr lang="en-US" sz="1600">
                <a:latin typeface="Arial" panose="020B0604020202020204" pitchFamily="34" charset="0"/>
                <a:cs typeface="Arial" panose="020B0604020202020204" pitchFamily="34" charset="0"/>
              </a:rPr>
              <a:t>1:0, </a:t>
            </a:r>
            <a:r>
              <a:rPr lang="en-US" sz="1600" b="1">
                <a:latin typeface="Arial" panose="020B0604020202020204" pitchFamily="34" charset="0"/>
                <a:cs typeface="Arial" panose="020B0604020202020204" pitchFamily="34" charset="0"/>
              </a:rPr>
              <a:t>(</a:t>
            </a:r>
            <a:r>
              <a:rPr lang="en-US" sz="1600" b="1" err="1">
                <a:latin typeface="Arial" panose="020B0604020202020204" pitchFamily="34" charset="0"/>
                <a:cs typeface="Arial" panose="020B0604020202020204" pitchFamily="34" charset="0"/>
              </a:rPr>
              <a:t>b,c</a:t>
            </a:r>
            <a:r>
              <a:rPr lang="en-US" sz="1600" b="1">
                <a:latin typeface="Arial" panose="020B0604020202020204" pitchFamily="34" charset="0"/>
                <a:cs typeface="Arial" panose="020B0604020202020204" pitchFamily="34" charset="0"/>
              </a:rPr>
              <a:t>) </a:t>
            </a:r>
            <a:r>
              <a:rPr lang="en-US" sz="1600">
                <a:latin typeface="Arial" panose="020B0604020202020204" pitchFamily="34" charset="0"/>
                <a:cs typeface="Arial" panose="020B0604020202020204" pitchFamily="34" charset="0"/>
              </a:rPr>
              <a:t>29:5, and </a:t>
            </a:r>
            <a:r>
              <a:rPr lang="en-US" sz="1600" b="1">
                <a:latin typeface="Arial" panose="020B0604020202020204" pitchFamily="34" charset="0"/>
                <a:cs typeface="Arial" panose="020B0604020202020204" pitchFamily="34" charset="0"/>
              </a:rPr>
              <a:t>(</a:t>
            </a:r>
            <a:r>
              <a:rPr lang="en-US" sz="1600" b="1" err="1">
                <a:latin typeface="Arial" panose="020B0604020202020204" pitchFamily="34" charset="0"/>
                <a:cs typeface="Arial" panose="020B0604020202020204" pitchFamily="34" charset="0"/>
              </a:rPr>
              <a:t>d,e</a:t>
            </a:r>
            <a:r>
              <a:rPr lang="en-US" sz="1600" b="1">
                <a:latin typeface="Arial" panose="020B0604020202020204" pitchFamily="34" charset="0"/>
                <a:cs typeface="Arial" panose="020B0604020202020204" pitchFamily="34" charset="0"/>
              </a:rPr>
              <a:t>) </a:t>
            </a:r>
            <a:r>
              <a:rPr lang="en-US" sz="1600">
                <a:latin typeface="Arial" panose="020B0604020202020204" pitchFamily="34" charset="0"/>
                <a:cs typeface="Arial" panose="020B0604020202020204" pitchFamily="34" charset="0"/>
              </a:rPr>
              <a:t>2:1</a:t>
            </a:r>
          </a:p>
        </p:txBody>
      </p:sp>
      <p:pic>
        <p:nvPicPr>
          <p:cNvPr id="31" name="Picture 30" descr="A hand holding a small caliper over a square white plate&#10;&#10;Description automatically generated">
            <a:extLst>
              <a:ext uri="{FF2B5EF4-FFF2-40B4-BE49-F238E27FC236}">
                <a16:creationId xmlns:a16="http://schemas.microsoft.com/office/drawing/2014/main" id="{BF61A3A8-EA9F-83CE-F710-AA551091465D}"/>
              </a:ext>
            </a:extLst>
          </p:cNvPr>
          <p:cNvPicPr>
            <a:picLocks noChangeAspect="1"/>
          </p:cNvPicPr>
          <p:nvPr/>
        </p:nvPicPr>
        <p:blipFill rotWithShape="1">
          <a:blip r:embed="rId10"/>
          <a:srcRect l="22554" t="38287" r="61134" b="47328"/>
          <a:stretch/>
        </p:blipFill>
        <p:spPr>
          <a:xfrm>
            <a:off x="22488375" y="4464457"/>
            <a:ext cx="2758003" cy="23846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39" name="TextBox 38">
            <a:extLst>
              <a:ext uri="{FF2B5EF4-FFF2-40B4-BE49-F238E27FC236}">
                <a16:creationId xmlns:a16="http://schemas.microsoft.com/office/drawing/2014/main" id="{01E91705-B8AB-7770-BC4C-A5DDFBCD806E}"/>
              </a:ext>
            </a:extLst>
          </p:cNvPr>
          <p:cNvSpPr txBox="1"/>
          <p:nvPr/>
        </p:nvSpPr>
        <p:spPr>
          <a:xfrm>
            <a:off x="21825025" y="2348846"/>
            <a:ext cx="643133"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a.</a:t>
            </a:r>
          </a:p>
        </p:txBody>
      </p:sp>
      <p:sp>
        <p:nvSpPr>
          <p:cNvPr id="40" name="TextBox 39">
            <a:extLst>
              <a:ext uri="{FF2B5EF4-FFF2-40B4-BE49-F238E27FC236}">
                <a16:creationId xmlns:a16="http://schemas.microsoft.com/office/drawing/2014/main" id="{812B149A-647A-65AA-C178-54ADF666CE75}"/>
              </a:ext>
            </a:extLst>
          </p:cNvPr>
          <p:cNvSpPr txBox="1"/>
          <p:nvPr/>
        </p:nvSpPr>
        <p:spPr>
          <a:xfrm>
            <a:off x="26211365" y="2260607"/>
            <a:ext cx="643133"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b.</a:t>
            </a:r>
          </a:p>
        </p:txBody>
      </p:sp>
      <p:sp>
        <p:nvSpPr>
          <p:cNvPr id="41" name="TextBox 40">
            <a:extLst>
              <a:ext uri="{FF2B5EF4-FFF2-40B4-BE49-F238E27FC236}">
                <a16:creationId xmlns:a16="http://schemas.microsoft.com/office/drawing/2014/main" id="{9CD62EF5-7079-E83D-42F4-68A344CFECAE}"/>
              </a:ext>
            </a:extLst>
          </p:cNvPr>
          <p:cNvSpPr txBox="1"/>
          <p:nvPr/>
        </p:nvSpPr>
        <p:spPr>
          <a:xfrm>
            <a:off x="21814339" y="4233625"/>
            <a:ext cx="643133"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c.</a:t>
            </a:r>
          </a:p>
        </p:txBody>
      </p:sp>
      <p:pic>
        <p:nvPicPr>
          <p:cNvPr id="42" name="Picture 41" descr="A white plate with a pink round object on it&#10;&#10;Description automatically generated">
            <a:extLst>
              <a:ext uri="{FF2B5EF4-FFF2-40B4-BE49-F238E27FC236}">
                <a16:creationId xmlns:a16="http://schemas.microsoft.com/office/drawing/2014/main" id="{25C1E290-138E-93BA-144F-85F0EE3A44E3}"/>
              </a:ext>
            </a:extLst>
          </p:cNvPr>
          <p:cNvPicPr>
            <a:picLocks noChangeAspect="1"/>
          </p:cNvPicPr>
          <p:nvPr/>
        </p:nvPicPr>
        <p:blipFill rotWithShape="1">
          <a:blip r:embed="rId12"/>
          <a:srcRect l="39396" t="40121" r="37679" b="42134"/>
          <a:stretch/>
        </p:blipFill>
        <p:spPr>
          <a:xfrm>
            <a:off x="25863599" y="4474605"/>
            <a:ext cx="3134351" cy="242621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43" name="Picture 42" descr="A white plate with a pink round object on it&#10;&#10;Description automatically generated">
            <a:extLst>
              <a:ext uri="{FF2B5EF4-FFF2-40B4-BE49-F238E27FC236}">
                <a16:creationId xmlns:a16="http://schemas.microsoft.com/office/drawing/2014/main" id="{7B40D766-D9D5-BFBF-AAD9-6708988B6AA8}"/>
              </a:ext>
            </a:extLst>
          </p:cNvPr>
          <p:cNvPicPr>
            <a:picLocks noChangeAspect="1"/>
          </p:cNvPicPr>
          <p:nvPr/>
        </p:nvPicPr>
        <p:blipFill rotWithShape="1">
          <a:blip r:embed="rId12"/>
          <a:srcRect l="24286" t="39443" r="60464" b="39598"/>
          <a:stretch/>
        </p:blipFill>
        <p:spPr>
          <a:xfrm>
            <a:off x="29615171" y="4419396"/>
            <a:ext cx="2266230" cy="311482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47" name="TextBox 46">
            <a:extLst>
              <a:ext uri="{FF2B5EF4-FFF2-40B4-BE49-F238E27FC236}">
                <a16:creationId xmlns:a16="http://schemas.microsoft.com/office/drawing/2014/main" id="{5ADF6AF2-1086-EAAE-4DBD-7B2EE650044E}"/>
              </a:ext>
            </a:extLst>
          </p:cNvPr>
          <p:cNvSpPr txBox="1"/>
          <p:nvPr/>
        </p:nvSpPr>
        <p:spPr>
          <a:xfrm>
            <a:off x="25246378" y="4239733"/>
            <a:ext cx="643133"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d.</a:t>
            </a:r>
          </a:p>
        </p:txBody>
      </p:sp>
      <p:sp>
        <p:nvSpPr>
          <p:cNvPr id="50" name="TextBox 49">
            <a:extLst>
              <a:ext uri="{FF2B5EF4-FFF2-40B4-BE49-F238E27FC236}">
                <a16:creationId xmlns:a16="http://schemas.microsoft.com/office/drawing/2014/main" id="{0F2DA531-EC36-1B02-F022-2244B2143B3F}"/>
              </a:ext>
            </a:extLst>
          </p:cNvPr>
          <p:cNvSpPr txBox="1"/>
          <p:nvPr/>
        </p:nvSpPr>
        <p:spPr>
          <a:xfrm>
            <a:off x="29013098" y="4251952"/>
            <a:ext cx="643133" cy="461665"/>
          </a:xfrm>
          <a:prstGeom prst="rect">
            <a:avLst/>
          </a:prstGeom>
          <a:noFill/>
        </p:spPr>
        <p:txBody>
          <a:bodyPr wrap="square" rtlCol="0">
            <a:spAutoFit/>
          </a:bodyPr>
          <a:lstStyle/>
          <a:p>
            <a:pPr algn="ctr"/>
            <a:r>
              <a:rPr lang="en-US" sz="2400" b="1">
                <a:latin typeface="Arial" panose="020B0604020202020204" pitchFamily="34" charset="0"/>
                <a:cs typeface="Arial" panose="020B0604020202020204" pitchFamily="34" charset="0"/>
              </a:rPr>
              <a:t>e.</a:t>
            </a:r>
          </a:p>
        </p:txBody>
      </p:sp>
      <p:pic>
        <p:nvPicPr>
          <p:cNvPr id="52" name="Picture 51">
            <a:extLst>
              <a:ext uri="{FF2B5EF4-FFF2-40B4-BE49-F238E27FC236}">
                <a16:creationId xmlns:a16="http://schemas.microsoft.com/office/drawing/2014/main" id="{DCD1CC8A-8A66-D542-2166-0D13A4612BF8}"/>
              </a:ext>
            </a:extLst>
          </p:cNvPr>
          <p:cNvPicPr>
            <a:picLocks noChangeAspect="1"/>
          </p:cNvPicPr>
          <p:nvPr/>
        </p:nvPicPr>
        <p:blipFill>
          <a:blip r:embed="rId13"/>
          <a:stretch>
            <a:fillRect/>
          </a:stretch>
        </p:blipFill>
        <p:spPr>
          <a:xfrm>
            <a:off x="18120769" y="13911048"/>
            <a:ext cx="5707820" cy="4432222"/>
          </a:xfrm>
          <a:prstGeom prst="rect">
            <a:avLst/>
          </a:prstGeom>
        </p:spPr>
      </p:pic>
      <p:sp>
        <p:nvSpPr>
          <p:cNvPr id="61" name="TextBox 60">
            <a:extLst>
              <a:ext uri="{FF2B5EF4-FFF2-40B4-BE49-F238E27FC236}">
                <a16:creationId xmlns:a16="http://schemas.microsoft.com/office/drawing/2014/main" id="{55D1B632-C6F0-90DF-3FDA-7E758B59904A}"/>
              </a:ext>
            </a:extLst>
          </p:cNvPr>
          <p:cNvSpPr txBox="1"/>
          <p:nvPr/>
        </p:nvSpPr>
        <p:spPr>
          <a:xfrm>
            <a:off x="23800702" y="13979783"/>
            <a:ext cx="1164398" cy="1323439"/>
          </a:xfrm>
          <a:prstGeom prst="rect">
            <a:avLst/>
          </a:prstGeom>
          <a:noFill/>
        </p:spPr>
        <p:txBody>
          <a:bodyPr wrap="square" rtlCol="0">
            <a:spAutoFit/>
          </a:bodyPr>
          <a:lstStyle/>
          <a:p>
            <a:pPr algn="just"/>
            <a:r>
              <a:rPr lang="en-US" sz="1600" b="1">
                <a:latin typeface="Arial" panose="020B0604020202020204" pitchFamily="34" charset="0"/>
                <a:cs typeface="Arial" panose="020B0604020202020204" pitchFamily="34" charset="0"/>
              </a:rPr>
              <a:t>Table 1: </a:t>
            </a:r>
            <a:r>
              <a:rPr lang="en-US" sz="1600">
                <a:latin typeface="Arial" panose="020B0604020202020204" pitchFamily="34" charset="0"/>
                <a:cs typeface="Arial" panose="020B0604020202020204" pitchFamily="34" charset="0"/>
              </a:rPr>
              <a:t>a qualitative analysis of bioink print outcomes</a:t>
            </a:r>
            <a:endParaRPr lang="en-US" sz="1600" b="1">
              <a:latin typeface="Arial" panose="020B0604020202020204" pitchFamily="34" charset="0"/>
              <a:cs typeface="Arial" panose="020B0604020202020204" pitchFamily="34" charset="0"/>
            </a:endParaRPr>
          </a:p>
        </p:txBody>
      </p:sp>
      <p:sp>
        <p:nvSpPr>
          <p:cNvPr id="63" name="TextBox 62">
            <a:extLst>
              <a:ext uri="{FF2B5EF4-FFF2-40B4-BE49-F238E27FC236}">
                <a16:creationId xmlns:a16="http://schemas.microsoft.com/office/drawing/2014/main" id="{20293EF1-1E02-6596-5885-158FD13C2035}"/>
              </a:ext>
            </a:extLst>
          </p:cNvPr>
          <p:cNvSpPr txBox="1"/>
          <p:nvPr/>
        </p:nvSpPr>
        <p:spPr>
          <a:xfrm>
            <a:off x="14919235" y="18708551"/>
            <a:ext cx="5595966" cy="3046988"/>
          </a:xfrm>
          <a:prstGeom prst="rect">
            <a:avLst/>
          </a:prstGeom>
          <a:noFill/>
        </p:spPr>
        <p:txBody>
          <a:bodyPr wrap="square" rtlCol="0">
            <a:spAutoFit/>
          </a:bodyPr>
          <a:lstStyle/>
          <a:p>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These results can be explained by the nature of crosslinking itself. As the calcium ions in </a:t>
            </a:r>
            <a:r>
              <a:rPr lang="en-US" sz="1600">
                <a:latin typeface="Arial"/>
                <a:cs typeface="Arial"/>
              </a:rPr>
              <a:t>CaCl</a:t>
            </a:r>
            <a:r>
              <a:rPr lang="en-US" sz="1600" baseline="-25000">
                <a:latin typeface="Arial"/>
                <a:cs typeface="Arial"/>
              </a:rPr>
              <a:t>2</a:t>
            </a:r>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 join the separate polymer strands found in sodium alginate gels, the material is able to solidify, resulting in an increased viscosity, rigidity, and firmness. However, these changes also make it slightly more difficult to print fluidly, as described by Poiseuille’s law, which relates flow rate to viscosity. To counteract this, the pressure applied by the bioprinter to the syringe of bioink must also be increased. That said, when printing our structures, we failed to account for this factor, and did not adjust the print parameters accordingly, likely resulting in the inconsistent line widths seen in the 29:5 and 2:1 ratios. </a:t>
            </a:r>
          </a:p>
        </p:txBody>
      </p:sp>
      <p:sp>
        <p:nvSpPr>
          <p:cNvPr id="71" name="TextBox 70">
            <a:extLst>
              <a:ext uri="{FF2B5EF4-FFF2-40B4-BE49-F238E27FC236}">
                <a16:creationId xmlns:a16="http://schemas.microsoft.com/office/drawing/2014/main" id="{9EBE7FC4-78A8-82CE-3876-2BE66F27EAFD}"/>
              </a:ext>
            </a:extLst>
          </p:cNvPr>
          <p:cNvSpPr txBox="1"/>
          <p:nvPr/>
        </p:nvSpPr>
        <p:spPr>
          <a:xfrm>
            <a:off x="20627530" y="18708551"/>
            <a:ext cx="6663863" cy="2923877"/>
          </a:xfrm>
          <a:prstGeom prst="rect">
            <a:avLst/>
          </a:prstGeom>
          <a:noFill/>
        </p:spPr>
        <p:txBody>
          <a:bodyPr wrap="square">
            <a:spAutoFit/>
          </a:bodyPr>
          <a:lstStyle/>
          <a:p>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Additionally, the poor results displayed by the 29:5 ratio may be due to a failure in properly combining the solutions of sodium alginate and calcium chloride. Should this error have occurred, it would result in uneven linking of the Na-</a:t>
            </a:r>
            <a:r>
              <a:rPr lang="en-US" sz="1600" err="1">
                <a:solidFill>
                  <a:srgbClr val="0D0D0D"/>
                </a:solidFill>
                <a:latin typeface="Arial" panose="020B0604020202020204" pitchFamily="34" charset="0"/>
                <a:ea typeface="Calibri" panose="020F0502020204030204" pitchFamily="34" charset="0"/>
                <a:cs typeface="Arial" panose="020B0604020202020204" pitchFamily="34" charset="0"/>
              </a:rPr>
              <a:t>Alg</a:t>
            </a:r>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 polymer stands, and may explain the uneven, “lumpy” structures being produced (Table 1).</a:t>
            </a:r>
          </a:p>
          <a:p>
            <a:endParaRPr lang="en-US" sz="700">
              <a:solidFill>
                <a:srgbClr val="0D0D0D"/>
              </a:solidFill>
              <a:latin typeface="Arial" panose="020B0604020202020204" pitchFamily="34" charset="0"/>
              <a:ea typeface="Calibri" panose="020F0502020204030204" pitchFamily="34" charset="0"/>
              <a:cs typeface="Arial" panose="020B0604020202020204" pitchFamily="34" charset="0"/>
            </a:endParaRPr>
          </a:p>
          <a:p>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Should we repeat this experiment, first, we would correct for these errors by estimating the possible changes in the solutions’ viscosities and readjust the printer accordingly. While keeping this variable static allowed for a more direct comparison between the properties of each bioink, it inhibited us from observing the true potential of these materials and the extent to which they could be applied if used properly. </a:t>
            </a:r>
          </a:p>
        </p:txBody>
      </p:sp>
      <p:sp>
        <p:nvSpPr>
          <p:cNvPr id="72" name="TextBox 71">
            <a:extLst>
              <a:ext uri="{FF2B5EF4-FFF2-40B4-BE49-F238E27FC236}">
                <a16:creationId xmlns:a16="http://schemas.microsoft.com/office/drawing/2014/main" id="{2FC4C373-D066-FE4D-1A27-C93E0A7F46A2}"/>
              </a:ext>
            </a:extLst>
          </p:cNvPr>
          <p:cNvSpPr txBox="1"/>
          <p:nvPr/>
        </p:nvSpPr>
        <p:spPr>
          <a:xfrm>
            <a:off x="27291393" y="18683940"/>
            <a:ext cx="5333667" cy="3170099"/>
          </a:xfrm>
          <a:prstGeom prst="rect">
            <a:avLst/>
          </a:prstGeom>
          <a:noFill/>
        </p:spPr>
        <p:txBody>
          <a:bodyPr wrap="square">
            <a:spAutoFit/>
          </a:bodyPr>
          <a:lstStyle/>
          <a:p>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Similarly, we would make sure to thoroughly combine the two solutions when pre-crosslinking our sodium alginate bioinks, allowing for a better-quality outcome, more representative of the bioink’s full capabilities.</a:t>
            </a:r>
          </a:p>
          <a:p>
            <a:endParaRPr lang="en-US" sz="800">
              <a:solidFill>
                <a:srgbClr val="0D0D0D"/>
              </a:solidFill>
              <a:latin typeface="Arial" panose="020B0604020202020204" pitchFamily="34" charset="0"/>
              <a:ea typeface="Calibri" panose="020F0502020204030204" pitchFamily="34" charset="0"/>
              <a:cs typeface="Arial" panose="020B0604020202020204" pitchFamily="34" charset="0"/>
            </a:endParaRPr>
          </a:p>
          <a:p>
            <a:r>
              <a:rPr lang="en-US" sz="1600">
                <a:solidFill>
                  <a:srgbClr val="0D0D0D"/>
                </a:solidFill>
                <a:latin typeface="Arial" panose="020B0604020202020204" pitchFamily="34" charset="0"/>
                <a:ea typeface="Calibri" panose="020F0502020204030204" pitchFamily="34" charset="0"/>
                <a:cs typeface="Arial" panose="020B0604020202020204" pitchFamily="34" charset="0"/>
              </a:rPr>
              <a:t>That said, the experiment was largely successful in determining the benefits and shortcomings of various ratios of sodium alginate to calcium chloride, allowing us to expand upon the scientific community's knowledge of the potential application of sodium alginate in 3D bioprinting settings, as well as the effects of pre-crosslinking with calcium chloride on overall structural outcome.</a:t>
            </a:r>
          </a:p>
        </p:txBody>
      </p:sp>
      <p:sp>
        <p:nvSpPr>
          <p:cNvPr id="75" name="Rectangle 74">
            <a:extLst>
              <a:ext uri="{FF2B5EF4-FFF2-40B4-BE49-F238E27FC236}">
                <a16:creationId xmlns:a16="http://schemas.microsoft.com/office/drawing/2014/main" id="{17FE90ED-298E-5097-F2B9-A9FC19D56F31}"/>
              </a:ext>
            </a:extLst>
          </p:cNvPr>
          <p:cNvSpPr/>
          <p:nvPr/>
        </p:nvSpPr>
        <p:spPr>
          <a:xfrm>
            <a:off x="25677328" y="18343269"/>
            <a:ext cx="6966781" cy="36528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460333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Application>Microsoft Office PowerPoint</Application>
  <PresentationFormat>Custom</PresentationFormat>
  <Slides>1</Slides>
  <Notes>1</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Establishing and Streamlining Workflows for High-pH Reversed-Phase HPLC Fractionation For Proteomics Profiling</dc:title>
  <dc:creator>Lucas Leon</dc:creator>
  <cp:revision>6</cp:revision>
  <dcterms:created xsi:type="dcterms:W3CDTF">2024-01-24T14:01:09Z</dcterms:created>
  <dcterms:modified xsi:type="dcterms:W3CDTF">2024-12-15T21:12:53Z</dcterms:modified>
</cp:coreProperties>
</file>

<file path=docProps/thumbnail.jpeg>
</file>